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89" r:id="rId4"/>
    <p:sldId id="258" r:id="rId5"/>
    <p:sldId id="294" r:id="rId6"/>
    <p:sldId id="291" r:id="rId7"/>
    <p:sldId id="269" r:id="rId8"/>
    <p:sldId id="270" r:id="rId9"/>
    <p:sldId id="292" r:id="rId10"/>
    <p:sldId id="283" r:id="rId11"/>
    <p:sldId id="274" r:id="rId12"/>
    <p:sldId id="284" r:id="rId13"/>
    <p:sldId id="2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784" autoAdjust="0"/>
  </p:normalViewPr>
  <p:slideViewPr>
    <p:cSldViewPr snapToGrid="0">
      <p:cViewPr varScale="1">
        <p:scale>
          <a:sx n="84" d="100"/>
          <a:sy n="84" d="100"/>
        </p:scale>
        <p:origin x="753" y="270"/>
      </p:cViewPr>
      <p:guideLst/>
    </p:cSldViewPr>
  </p:slideViewPr>
  <p:outlineViewPr>
    <p:cViewPr>
      <p:scale>
        <a:sx n="33" d="100"/>
        <a:sy n="33" d="100"/>
      </p:scale>
      <p:origin x="0" y="-1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FB692-6187-4B21-8A80-56AC15F624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8E207C-B535-42D2-A009-8754743C393D}">
      <dgm:prSet/>
      <dgm:spPr/>
      <dgm:t>
        <a:bodyPr/>
        <a:lstStyle/>
        <a:p>
          <a:pPr>
            <a:defRPr cap="all"/>
          </a:pPr>
          <a:r>
            <a:rPr lang="en-US" dirty="0"/>
            <a:t>In Which countries are </a:t>
          </a:r>
          <a:r>
            <a:rPr lang="en-US" dirty="0" err="1"/>
            <a:t>Rockbuster</a:t>
          </a:r>
          <a:r>
            <a:rPr lang="en-US" dirty="0"/>
            <a:t> customers based?</a:t>
          </a:r>
        </a:p>
      </dgm:t>
    </dgm:pt>
    <dgm:pt modelId="{F0AD43CD-237C-4E38-BC75-BC940009D46E}" type="parTrans" cxnId="{432C954E-E78A-4966-8D25-6F42E8B4EC22}">
      <dgm:prSet/>
      <dgm:spPr/>
      <dgm:t>
        <a:bodyPr/>
        <a:lstStyle/>
        <a:p>
          <a:endParaRPr lang="en-US"/>
        </a:p>
      </dgm:t>
    </dgm:pt>
    <dgm:pt modelId="{E6FDD341-77B7-4A44-AD07-7D5F1928789E}" type="sibTrans" cxnId="{432C954E-E78A-4966-8D25-6F42E8B4EC22}">
      <dgm:prSet/>
      <dgm:spPr/>
      <dgm:t>
        <a:bodyPr/>
        <a:lstStyle/>
        <a:p>
          <a:endParaRPr lang="en-US"/>
        </a:p>
      </dgm:t>
    </dgm:pt>
    <dgm:pt modelId="{BC37E89C-1F94-44FD-878C-EEC4D69D8EEF}">
      <dgm:prSet/>
      <dgm:spPr/>
      <dgm:t>
        <a:bodyPr/>
        <a:lstStyle/>
        <a:p>
          <a:pPr>
            <a:defRPr cap="all"/>
          </a:pPr>
          <a:r>
            <a:rPr lang="en-US" dirty="0"/>
            <a:t>Where are customers with a high lifetime value based?</a:t>
          </a:r>
        </a:p>
      </dgm:t>
    </dgm:pt>
    <dgm:pt modelId="{D8F0CC63-51F6-4321-B095-8B129A23D6CC}" type="parTrans" cxnId="{93B67522-7336-41BD-AF5E-D4A75B7A6B52}">
      <dgm:prSet/>
      <dgm:spPr/>
      <dgm:t>
        <a:bodyPr/>
        <a:lstStyle/>
        <a:p>
          <a:endParaRPr lang="en-US"/>
        </a:p>
      </dgm:t>
    </dgm:pt>
    <dgm:pt modelId="{32AE6D82-FF3F-45A8-ADCC-D0D38AF0D6AC}" type="sibTrans" cxnId="{93B67522-7336-41BD-AF5E-D4A75B7A6B52}">
      <dgm:prSet/>
      <dgm:spPr/>
      <dgm:t>
        <a:bodyPr/>
        <a:lstStyle/>
        <a:p>
          <a:endParaRPr lang="en-US"/>
        </a:p>
      </dgm:t>
    </dgm:pt>
    <dgm:pt modelId="{8514FACD-362D-454D-8140-13706B61A6BB}">
      <dgm:prSet/>
      <dgm:spPr/>
      <dgm:t>
        <a:bodyPr/>
        <a:lstStyle/>
        <a:p>
          <a:pPr>
            <a:defRPr cap="all"/>
          </a:pPr>
          <a:r>
            <a:rPr lang="en-US" dirty="0"/>
            <a:t>Which movies contributed the most/least to revenue gain?</a:t>
          </a:r>
        </a:p>
      </dgm:t>
    </dgm:pt>
    <dgm:pt modelId="{6D4E36BB-0A8F-43EF-A457-DA2253D35BD3}" type="parTrans" cxnId="{96D350D6-B218-4098-B20E-1BA45CC2D9DA}">
      <dgm:prSet/>
      <dgm:spPr/>
      <dgm:t>
        <a:bodyPr/>
        <a:lstStyle/>
        <a:p>
          <a:endParaRPr lang="en-US"/>
        </a:p>
      </dgm:t>
    </dgm:pt>
    <dgm:pt modelId="{F1440B1E-99FD-4385-AE15-227F848C690A}" type="sibTrans" cxnId="{96D350D6-B218-4098-B20E-1BA45CC2D9DA}">
      <dgm:prSet/>
      <dgm:spPr/>
      <dgm:t>
        <a:bodyPr/>
        <a:lstStyle/>
        <a:p>
          <a:endParaRPr lang="en-US"/>
        </a:p>
      </dgm:t>
    </dgm:pt>
    <dgm:pt modelId="{F3BC4006-0F89-4E7B-90B0-C5220B2303CC}">
      <dgm:prSet/>
      <dgm:spPr/>
      <dgm:t>
        <a:bodyPr/>
        <a:lstStyle/>
        <a:p>
          <a:pPr>
            <a:defRPr cap="all"/>
          </a:pPr>
          <a:r>
            <a:rPr lang="en-US"/>
            <a:t>How do sales figures vary across different geographic regions?</a:t>
          </a:r>
        </a:p>
      </dgm:t>
    </dgm:pt>
    <dgm:pt modelId="{86B395AC-12CF-4A57-9795-DF38382E1D9E}" type="parTrans" cxnId="{E8CB7E05-8296-46B3-9937-D3ACBFB94F73}">
      <dgm:prSet/>
      <dgm:spPr/>
      <dgm:t>
        <a:bodyPr/>
        <a:lstStyle/>
        <a:p>
          <a:endParaRPr lang="en-US"/>
        </a:p>
      </dgm:t>
    </dgm:pt>
    <dgm:pt modelId="{E393E86B-371D-423B-9AC9-10430FC572C4}" type="sibTrans" cxnId="{E8CB7E05-8296-46B3-9937-D3ACBFB94F73}">
      <dgm:prSet/>
      <dgm:spPr/>
      <dgm:t>
        <a:bodyPr/>
        <a:lstStyle/>
        <a:p>
          <a:endParaRPr lang="en-US"/>
        </a:p>
      </dgm:t>
    </dgm:pt>
    <dgm:pt modelId="{BF058FA8-B707-4150-9DEA-9FD18B3E1E37}" type="pres">
      <dgm:prSet presAssocID="{3D8FB692-6187-4B21-8A80-56AC15F6242B}" presName="root" presStyleCnt="0">
        <dgm:presLayoutVars>
          <dgm:dir/>
          <dgm:resizeHandles val="exact"/>
        </dgm:presLayoutVars>
      </dgm:prSet>
      <dgm:spPr/>
    </dgm:pt>
    <dgm:pt modelId="{8EE26730-49D9-49C5-AFC8-6F512EEAE3FC}" type="pres">
      <dgm:prSet presAssocID="{C58E207C-B535-42D2-A009-8754743C393D}" presName="compNode" presStyleCnt="0"/>
      <dgm:spPr/>
    </dgm:pt>
    <dgm:pt modelId="{8466F67E-FF12-4175-9A7F-D93F2A5253AA}" type="pres">
      <dgm:prSet presAssocID="{C58E207C-B535-42D2-A009-8754743C393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7FEEB89-D6B9-40DD-84C7-DE735571EFB3}" type="pres">
      <dgm:prSet presAssocID="{C58E207C-B535-42D2-A009-8754743C39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F2A17EE-6A02-4132-84ED-66B616A62436}" type="pres">
      <dgm:prSet presAssocID="{C58E207C-B535-42D2-A009-8754743C393D}" presName="spaceRect" presStyleCnt="0"/>
      <dgm:spPr/>
    </dgm:pt>
    <dgm:pt modelId="{AEC7EAB0-0AE7-41AE-B8D4-6E9B48B4F665}" type="pres">
      <dgm:prSet presAssocID="{C58E207C-B535-42D2-A009-8754743C393D}" presName="textRect" presStyleLbl="revTx" presStyleIdx="0" presStyleCnt="4">
        <dgm:presLayoutVars>
          <dgm:chMax val="1"/>
          <dgm:chPref val="1"/>
        </dgm:presLayoutVars>
      </dgm:prSet>
      <dgm:spPr/>
    </dgm:pt>
    <dgm:pt modelId="{46E7F89B-A839-4913-958C-B3438B78E09B}" type="pres">
      <dgm:prSet presAssocID="{E6FDD341-77B7-4A44-AD07-7D5F1928789E}" presName="sibTrans" presStyleCnt="0"/>
      <dgm:spPr/>
    </dgm:pt>
    <dgm:pt modelId="{29D45D5E-58E8-4D0F-B385-41B27A634224}" type="pres">
      <dgm:prSet presAssocID="{BC37E89C-1F94-44FD-878C-EEC4D69D8EEF}" presName="compNode" presStyleCnt="0"/>
      <dgm:spPr/>
    </dgm:pt>
    <dgm:pt modelId="{69BD22D5-1CD9-4B92-BE3C-12A0768184C8}" type="pres">
      <dgm:prSet presAssocID="{BC37E89C-1F94-44FD-878C-EEC4D69D8EE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69F16E6-D216-4AC9-9903-3B4FB23D3EF8}" type="pres">
      <dgm:prSet presAssocID="{BC37E89C-1F94-44FD-878C-EEC4D69D8E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158C5387-7176-4581-964D-15F3812B8045}" type="pres">
      <dgm:prSet presAssocID="{BC37E89C-1F94-44FD-878C-EEC4D69D8EEF}" presName="spaceRect" presStyleCnt="0"/>
      <dgm:spPr/>
    </dgm:pt>
    <dgm:pt modelId="{B32C9252-BDC0-4862-8186-7D9D045784B9}" type="pres">
      <dgm:prSet presAssocID="{BC37E89C-1F94-44FD-878C-EEC4D69D8EEF}" presName="textRect" presStyleLbl="revTx" presStyleIdx="1" presStyleCnt="4">
        <dgm:presLayoutVars>
          <dgm:chMax val="1"/>
          <dgm:chPref val="1"/>
        </dgm:presLayoutVars>
      </dgm:prSet>
      <dgm:spPr/>
    </dgm:pt>
    <dgm:pt modelId="{8C49C196-9576-4C2B-A614-3979D0848229}" type="pres">
      <dgm:prSet presAssocID="{32AE6D82-FF3F-45A8-ADCC-D0D38AF0D6AC}" presName="sibTrans" presStyleCnt="0"/>
      <dgm:spPr/>
    </dgm:pt>
    <dgm:pt modelId="{D17C5C66-57F1-43AD-BE18-7FB416511525}" type="pres">
      <dgm:prSet presAssocID="{8514FACD-362D-454D-8140-13706B61A6BB}" presName="compNode" presStyleCnt="0"/>
      <dgm:spPr/>
    </dgm:pt>
    <dgm:pt modelId="{58D62851-F88A-4838-80A7-4115B05AA462}" type="pres">
      <dgm:prSet presAssocID="{8514FACD-362D-454D-8140-13706B61A6B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914DB06-89FC-44F7-BEC1-1D27D5FCF511}" type="pres">
      <dgm:prSet presAssocID="{8514FACD-362D-454D-8140-13706B61A6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2E7ABF1A-525C-449A-AF99-688A47EED3E3}" type="pres">
      <dgm:prSet presAssocID="{8514FACD-362D-454D-8140-13706B61A6BB}" presName="spaceRect" presStyleCnt="0"/>
      <dgm:spPr/>
    </dgm:pt>
    <dgm:pt modelId="{C9CA0A4F-F4BE-4D35-AFE6-62999BF8E9D7}" type="pres">
      <dgm:prSet presAssocID="{8514FACD-362D-454D-8140-13706B61A6BB}" presName="textRect" presStyleLbl="revTx" presStyleIdx="2" presStyleCnt="4">
        <dgm:presLayoutVars>
          <dgm:chMax val="1"/>
          <dgm:chPref val="1"/>
        </dgm:presLayoutVars>
      </dgm:prSet>
      <dgm:spPr/>
    </dgm:pt>
    <dgm:pt modelId="{B0055454-76EE-4246-9B87-1E441A9B69E5}" type="pres">
      <dgm:prSet presAssocID="{F1440B1E-99FD-4385-AE15-227F848C690A}" presName="sibTrans" presStyleCnt="0"/>
      <dgm:spPr/>
    </dgm:pt>
    <dgm:pt modelId="{0C2A7BB7-A435-4A68-B2B4-2809A5158C88}" type="pres">
      <dgm:prSet presAssocID="{F3BC4006-0F89-4E7B-90B0-C5220B2303CC}" presName="compNode" presStyleCnt="0"/>
      <dgm:spPr/>
    </dgm:pt>
    <dgm:pt modelId="{C46A9F30-4110-482D-97F7-CEE6BF09871F}" type="pres">
      <dgm:prSet presAssocID="{F3BC4006-0F89-4E7B-90B0-C5220B2303C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249BE97-03EB-4CAB-83F3-6A72A4D4B31F}" type="pres">
      <dgm:prSet presAssocID="{F3BC4006-0F89-4E7B-90B0-C5220B2303C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D950AA5-89D6-47F6-B93E-B0B16CFA33CD}" type="pres">
      <dgm:prSet presAssocID="{F3BC4006-0F89-4E7B-90B0-C5220B2303CC}" presName="spaceRect" presStyleCnt="0"/>
      <dgm:spPr/>
    </dgm:pt>
    <dgm:pt modelId="{F5DF606C-DF7E-4E2C-A1C1-73E83171E7D8}" type="pres">
      <dgm:prSet presAssocID="{F3BC4006-0F89-4E7B-90B0-C5220B2303C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CB7E05-8296-46B3-9937-D3ACBFB94F73}" srcId="{3D8FB692-6187-4B21-8A80-56AC15F6242B}" destId="{F3BC4006-0F89-4E7B-90B0-C5220B2303CC}" srcOrd="3" destOrd="0" parTransId="{86B395AC-12CF-4A57-9795-DF38382E1D9E}" sibTransId="{E393E86B-371D-423B-9AC9-10430FC572C4}"/>
    <dgm:cxn modelId="{93B67522-7336-41BD-AF5E-D4A75B7A6B52}" srcId="{3D8FB692-6187-4B21-8A80-56AC15F6242B}" destId="{BC37E89C-1F94-44FD-878C-EEC4D69D8EEF}" srcOrd="1" destOrd="0" parTransId="{D8F0CC63-51F6-4321-B095-8B129A23D6CC}" sibTransId="{32AE6D82-FF3F-45A8-ADCC-D0D38AF0D6AC}"/>
    <dgm:cxn modelId="{6180D523-3330-4EC6-86E3-48FA2E292607}" type="presOf" srcId="{8514FACD-362D-454D-8140-13706B61A6BB}" destId="{C9CA0A4F-F4BE-4D35-AFE6-62999BF8E9D7}" srcOrd="0" destOrd="0" presId="urn:microsoft.com/office/officeart/2018/5/layout/IconLeafLabelList"/>
    <dgm:cxn modelId="{FDFAEB5E-A85F-4A08-8952-B0C6000C09B8}" type="presOf" srcId="{C58E207C-B535-42D2-A009-8754743C393D}" destId="{AEC7EAB0-0AE7-41AE-B8D4-6E9B48B4F665}" srcOrd="0" destOrd="0" presId="urn:microsoft.com/office/officeart/2018/5/layout/IconLeafLabelList"/>
    <dgm:cxn modelId="{EACD1245-7DC8-459F-9C06-C39F11D3D749}" type="presOf" srcId="{3D8FB692-6187-4B21-8A80-56AC15F6242B}" destId="{BF058FA8-B707-4150-9DEA-9FD18B3E1E37}" srcOrd="0" destOrd="0" presId="urn:microsoft.com/office/officeart/2018/5/layout/IconLeafLabelList"/>
    <dgm:cxn modelId="{432C954E-E78A-4966-8D25-6F42E8B4EC22}" srcId="{3D8FB692-6187-4B21-8A80-56AC15F6242B}" destId="{C58E207C-B535-42D2-A009-8754743C393D}" srcOrd="0" destOrd="0" parTransId="{F0AD43CD-237C-4E38-BC75-BC940009D46E}" sibTransId="{E6FDD341-77B7-4A44-AD07-7D5F1928789E}"/>
    <dgm:cxn modelId="{B1F9DF85-6D0C-42B9-8F69-79359AAF0897}" type="presOf" srcId="{F3BC4006-0F89-4E7B-90B0-C5220B2303CC}" destId="{F5DF606C-DF7E-4E2C-A1C1-73E83171E7D8}" srcOrd="0" destOrd="0" presId="urn:microsoft.com/office/officeart/2018/5/layout/IconLeafLabelList"/>
    <dgm:cxn modelId="{93803996-2C23-4B08-BFD9-D1B70E1135B4}" type="presOf" srcId="{BC37E89C-1F94-44FD-878C-EEC4D69D8EEF}" destId="{B32C9252-BDC0-4862-8186-7D9D045784B9}" srcOrd="0" destOrd="0" presId="urn:microsoft.com/office/officeart/2018/5/layout/IconLeafLabelList"/>
    <dgm:cxn modelId="{96D350D6-B218-4098-B20E-1BA45CC2D9DA}" srcId="{3D8FB692-6187-4B21-8A80-56AC15F6242B}" destId="{8514FACD-362D-454D-8140-13706B61A6BB}" srcOrd="2" destOrd="0" parTransId="{6D4E36BB-0A8F-43EF-A457-DA2253D35BD3}" sibTransId="{F1440B1E-99FD-4385-AE15-227F848C690A}"/>
    <dgm:cxn modelId="{AF0C099E-3CC3-492B-A513-31CE14FE7B09}" type="presParOf" srcId="{BF058FA8-B707-4150-9DEA-9FD18B3E1E37}" destId="{8EE26730-49D9-49C5-AFC8-6F512EEAE3FC}" srcOrd="0" destOrd="0" presId="urn:microsoft.com/office/officeart/2018/5/layout/IconLeafLabelList"/>
    <dgm:cxn modelId="{7090951E-2657-4214-B861-FD069A690B21}" type="presParOf" srcId="{8EE26730-49D9-49C5-AFC8-6F512EEAE3FC}" destId="{8466F67E-FF12-4175-9A7F-D93F2A5253AA}" srcOrd="0" destOrd="0" presId="urn:microsoft.com/office/officeart/2018/5/layout/IconLeafLabelList"/>
    <dgm:cxn modelId="{96D74B7C-0473-4213-9B4E-C8DDA25EA31E}" type="presParOf" srcId="{8EE26730-49D9-49C5-AFC8-6F512EEAE3FC}" destId="{37FEEB89-D6B9-40DD-84C7-DE735571EFB3}" srcOrd="1" destOrd="0" presId="urn:microsoft.com/office/officeart/2018/5/layout/IconLeafLabelList"/>
    <dgm:cxn modelId="{F660F08D-60C3-4C5C-BE61-32FE50D8C28B}" type="presParOf" srcId="{8EE26730-49D9-49C5-AFC8-6F512EEAE3FC}" destId="{6F2A17EE-6A02-4132-84ED-66B616A62436}" srcOrd="2" destOrd="0" presId="urn:microsoft.com/office/officeart/2018/5/layout/IconLeafLabelList"/>
    <dgm:cxn modelId="{58272DA2-F824-431A-8C61-D38E7E327322}" type="presParOf" srcId="{8EE26730-49D9-49C5-AFC8-6F512EEAE3FC}" destId="{AEC7EAB0-0AE7-41AE-B8D4-6E9B48B4F665}" srcOrd="3" destOrd="0" presId="urn:microsoft.com/office/officeart/2018/5/layout/IconLeafLabelList"/>
    <dgm:cxn modelId="{BB56E08E-7EC5-45FE-91DB-0D446C421C71}" type="presParOf" srcId="{BF058FA8-B707-4150-9DEA-9FD18B3E1E37}" destId="{46E7F89B-A839-4913-958C-B3438B78E09B}" srcOrd="1" destOrd="0" presId="urn:microsoft.com/office/officeart/2018/5/layout/IconLeafLabelList"/>
    <dgm:cxn modelId="{FAF8B3B8-A94F-4480-B30C-E52459641A72}" type="presParOf" srcId="{BF058FA8-B707-4150-9DEA-9FD18B3E1E37}" destId="{29D45D5E-58E8-4D0F-B385-41B27A634224}" srcOrd="2" destOrd="0" presId="urn:microsoft.com/office/officeart/2018/5/layout/IconLeafLabelList"/>
    <dgm:cxn modelId="{EE506781-73B0-4A15-9076-EE0641D62C94}" type="presParOf" srcId="{29D45D5E-58E8-4D0F-B385-41B27A634224}" destId="{69BD22D5-1CD9-4B92-BE3C-12A0768184C8}" srcOrd="0" destOrd="0" presId="urn:microsoft.com/office/officeart/2018/5/layout/IconLeafLabelList"/>
    <dgm:cxn modelId="{604BC51D-92E8-4179-A72E-6DE4DE467B98}" type="presParOf" srcId="{29D45D5E-58E8-4D0F-B385-41B27A634224}" destId="{F69F16E6-D216-4AC9-9903-3B4FB23D3EF8}" srcOrd="1" destOrd="0" presId="urn:microsoft.com/office/officeart/2018/5/layout/IconLeafLabelList"/>
    <dgm:cxn modelId="{E1CC8C24-252C-4D87-86AA-0A71AB15CA27}" type="presParOf" srcId="{29D45D5E-58E8-4D0F-B385-41B27A634224}" destId="{158C5387-7176-4581-964D-15F3812B8045}" srcOrd="2" destOrd="0" presId="urn:microsoft.com/office/officeart/2018/5/layout/IconLeafLabelList"/>
    <dgm:cxn modelId="{A2A874B2-6C79-4915-AC8D-05B5D516165F}" type="presParOf" srcId="{29D45D5E-58E8-4D0F-B385-41B27A634224}" destId="{B32C9252-BDC0-4862-8186-7D9D045784B9}" srcOrd="3" destOrd="0" presId="urn:microsoft.com/office/officeart/2018/5/layout/IconLeafLabelList"/>
    <dgm:cxn modelId="{0855DFBE-3ED0-4867-9E46-F3C43700D852}" type="presParOf" srcId="{BF058FA8-B707-4150-9DEA-9FD18B3E1E37}" destId="{8C49C196-9576-4C2B-A614-3979D0848229}" srcOrd="3" destOrd="0" presId="urn:microsoft.com/office/officeart/2018/5/layout/IconLeafLabelList"/>
    <dgm:cxn modelId="{ABE2C570-29AD-4D87-B6A5-ADFB1B9028C8}" type="presParOf" srcId="{BF058FA8-B707-4150-9DEA-9FD18B3E1E37}" destId="{D17C5C66-57F1-43AD-BE18-7FB416511525}" srcOrd="4" destOrd="0" presId="urn:microsoft.com/office/officeart/2018/5/layout/IconLeafLabelList"/>
    <dgm:cxn modelId="{8F729776-6BAD-484B-8B1A-EA53B26D4219}" type="presParOf" srcId="{D17C5C66-57F1-43AD-BE18-7FB416511525}" destId="{58D62851-F88A-4838-80A7-4115B05AA462}" srcOrd="0" destOrd="0" presId="urn:microsoft.com/office/officeart/2018/5/layout/IconLeafLabelList"/>
    <dgm:cxn modelId="{CED2BBA4-2E99-41F5-A944-7E9ADBD03A65}" type="presParOf" srcId="{D17C5C66-57F1-43AD-BE18-7FB416511525}" destId="{9914DB06-89FC-44F7-BEC1-1D27D5FCF511}" srcOrd="1" destOrd="0" presId="urn:microsoft.com/office/officeart/2018/5/layout/IconLeafLabelList"/>
    <dgm:cxn modelId="{2E3D510B-36AF-42CC-8312-858EF83B1C4B}" type="presParOf" srcId="{D17C5C66-57F1-43AD-BE18-7FB416511525}" destId="{2E7ABF1A-525C-449A-AF99-688A47EED3E3}" srcOrd="2" destOrd="0" presId="urn:microsoft.com/office/officeart/2018/5/layout/IconLeafLabelList"/>
    <dgm:cxn modelId="{82DBA138-3EAD-422E-B9D5-8C667C9F98FA}" type="presParOf" srcId="{D17C5C66-57F1-43AD-BE18-7FB416511525}" destId="{C9CA0A4F-F4BE-4D35-AFE6-62999BF8E9D7}" srcOrd="3" destOrd="0" presId="urn:microsoft.com/office/officeart/2018/5/layout/IconLeafLabelList"/>
    <dgm:cxn modelId="{C3B7396A-1D4E-482E-AD45-5C0CE54580F9}" type="presParOf" srcId="{BF058FA8-B707-4150-9DEA-9FD18B3E1E37}" destId="{B0055454-76EE-4246-9B87-1E441A9B69E5}" srcOrd="5" destOrd="0" presId="urn:microsoft.com/office/officeart/2018/5/layout/IconLeafLabelList"/>
    <dgm:cxn modelId="{8165320B-CCDA-4CD5-AE8B-EAE54EB94590}" type="presParOf" srcId="{BF058FA8-B707-4150-9DEA-9FD18B3E1E37}" destId="{0C2A7BB7-A435-4A68-B2B4-2809A5158C88}" srcOrd="6" destOrd="0" presId="urn:microsoft.com/office/officeart/2018/5/layout/IconLeafLabelList"/>
    <dgm:cxn modelId="{E6BD2645-6864-4D7A-BFA0-AE7F22A6A5AE}" type="presParOf" srcId="{0C2A7BB7-A435-4A68-B2B4-2809A5158C88}" destId="{C46A9F30-4110-482D-97F7-CEE6BF09871F}" srcOrd="0" destOrd="0" presId="urn:microsoft.com/office/officeart/2018/5/layout/IconLeafLabelList"/>
    <dgm:cxn modelId="{242285F0-6995-49D4-B52E-D8396EBC509C}" type="presParOf" srcId="{0C2A7BB7-A435-4A68-B2B4-2809A5158C88}" destId="{1249BE97-03EB-4CAB-83F3-6A72A4D4B31F}" srcOrd="1" destOrd="0" presId="urn:microsoft.com/office/officeart/2018/5/layout/IconLeafLabelList"/>
    <dgm:cxn modelId="{CF7401DC-E604-4EA9-90DD-D9A79984669F}" type="presParOf" srcId="{0C2A7BB7-A435-4A68-B2B4-2809A5158C88}" destId="{4D950AA5-89D6-47F6-B93E-B0B16CFA33CD}" srcOrd="2" destOrd="0" presId="urn:microsoft.com/office/officeart/2018/5/layout/IconLeafLabelList"/>
    <dgm:cxn modelId="{510763B4-5CE2-4229-8AEB-5B7A8AE833BE}" type="presParOf" srcId="{0C2A7BB7-A435-4A68-B2B4-2809A5158C88}" destId="{F5DF606C-DF7E-4E2C-A1C1-73E83171E7D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06E408-BB24-40A2-AD02-50E9B5ABF83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A7FA8-EF3E-4DF5-8460-BA3AFABA1DCA}">
      <dgm:prSet/>
      <dgm:spPr/>
      <dgm:t>
        <a:bodyPr/>
        <a:lstStyle/>
        <a:p>
          <a:r>
            <a:rPr lang="en-US"/>
            <a:t>Average </a:t>
          </a:r>
        </a:p>
      </dgm:t>
    </dgm:pt>
    <dgm:pt modelId="{854A8635-376B-4A89-BDB3-524082287249}" type="parTrans" cxnId="{67CC6D6E-9368-4456-B23C-FEC3C2118889}">
      <dgm:prSet/>
      <dgm:spPr/>
      <dgm:t>
        <a:bodyPr/>
        <a:lstStyle/>
        <a:p>
          <a:endParaRPr lang="en-US"/>
        </a:p>
      </dgm:t>
    </dgm:pt>
    <dgm:pt modelId="{4F839A48-9ED0-4ECA-A0BB-7FF9356CFF33}" type="sibTrans" cxnId="{67CC6D6E-9368-4456-B23C-FEC3C2118889}">
      <dgm:prSet/>
      <dgm:spPr/>
      <dgm:t>
        <a:bodyPr/>
        <a:lstStyle/>
        <a:p>
          <a:endParaRPr lang="en-US"/>
        </a:p>
      </dgm:t>
    </dgm:pt>
    <dgm:pt modelId="{B6DA1C0A-9001-4AC4-8AB1-161310E5BAFE}">
      <dgm:prSet/>
      <dgm:spPr/>
      <dgm:t>
        <a:bodyPr/>
        <a:lstStyle/>
        <a:p>
          <a:r>
            <a:rPr lang="en-US" dirty="0"/>
            <a:t>Rental Duration: 4.9 days</a:t>
          </a:r>
        </a:p>
      </dgm:t>
    </dgm:pt>
    <dgm:pt modelId="{10479EF5-FBC5-457D-BC91-00494ACE25CB}" type="parTrans" cxnId="{F742CA9A-8A23-4DFB-8209-5197137DBA2D}">
      <dgm:prSet/>
      <dgm:spPr/>
      <dgm:t>
        <a:bodyPr/>
        <a:lstStyle/>
        <a:p>
          <a:endParaRPr lang="en-US"/>
        </a:p>
      </dgm:t>
    </dgm:pt>
    <dgm:pt modelId="{45278775-E5D9-44C3-B12D-E04AE5A3A594}" type="sibTrans" cxnId="{F742CA9A-8A23-4DFB-8209-5197137DBA2D}">
      <dgm:prSet/>
      <dgm:spPr/>
      <dgm:t>
        <a:bodyPr/>
        <a:lstStyle/>
        <a:p>
          <a:endParaRPr lang="en-US"/>
        </a:p>
      </dgm:t>
    </dgm:pt>
    <dgm:pt modelId="{DA3D6558-BED0-410D-AF4E-E04C473C7C54}">
      <dgm:prSet/>
      <dgm:spPr/>
      <dgm:t>
        <a:bodyPr/>
        <a:lstStyle/>
        <a:p>
          <a:r>
            <a:rPr lang="en-US" dirty="0"/>
            <a:t>Replacement Cost: $19.98</a:t>
          </a:r>
        </a:p>
      </dgm:t>
    </dgm:pt>
    <dgm:pt modelId="{CAA23D99-DA6C-496D-9AD4-B2C418994B2D}" type="parTrans" cxnId="{6364556E-7573-4525-9EE0-AD4C4EB9D1C9}">
      <dgm:prSet/>
      <dgm:spPr/>
      <dgm:t>
        <a:bodyPr/>
        <a:lstStyle/>
        <a:p>
          <a:endParaRPr lang="en-US"/>
        </a:p>
      </dgm:t>
    </dgm:pt>
    <dgm:pt modelId="{F7945451-C9D4-4CF5-8665-E1343C000CF9}" type="sibTrans" cxnId="{6364556E-7573-4525-9EE0-AD4C4EB9D1C9}">
      <dgm:prSet/>
      <dgm:spPr/>
      <dgm:t>
        <a:bodyPr/>
        <a:lstStyle/>
        <a:p>
          <a:endParaRPr lang="en-US"/>
        </a:p>
      </dgm:t>
    </dgm:pt>
    <dgm:pt modelId="{057C1C74-0459-4479-B4D0-804C3F821D01}">
      <dgm:prSet/>
      <dgm:spPr/>
      <dgm:t>
        <a:bodyPr/>
        <a:lstStyle/>
        <a:p>
          <a:r>
            <a:rPr lang="en-US" dirty="0"/>
            <a:t>Film Length: 115.27 minutes</a:t>
          </a:r>
        </a:p>
      </dgm:t>
    </dgm:pt>
    <dgm:pt modelId="{9E6612B6-E0B3-4F81-A04B-BD1C1AC0C356}" type="parTrans" cxnId="{3FECB048-27CB-4F6F-B307-8678DA0CA9CA}">
      <dgm:prSet/>
      <dgm:spPr/>
      <dgm:t>
        <a:bodyPr/>
        <a:lstStyle/>
        <a:p>
          <a:endParaRPr lang="en-US"/>
        </a:p>
      </dgm:t>
    </dgm:pt>
    <dgm:pt modelId="{47BA706C-573D-4F48-8CDB-7AF6D49CA60C}" type="sibTrans" cxnId="{3FECB048-27CB-4F6F-B307-8678DA0CA9CA}">
      <dgm:prSet/>
      <dgm:spPr/>
      <dgm:t>
        <a:bodyPr/>
        <a:lstStyle/>
        <a:p>
          <a:endParaRPr lang="en-US"/>
        </a:p>
      </dgm:t>
    </dgm:pt>
    <dgm:pt modelId="{CA1D578E-E770-4497-9411-C97ED9598C24}">
      <dgm:prSet/>
      <dgm:spPr/>
      <dgm:t>
        <a:bodyPr/>
        <a:lstStyle/>
        <a:p>
          <a:r>
            <a:rPr lang="en-US"/>
            <a:t>Minimum</a:t>
          </a:r>
        </a:p>
      </dgm:t>
    </dgm:pt>
    <dgm:pt modelId="{B20E280B-7E07-4268-8158-54CA66B520FD}" type="parTrans" cxnId="{26EC33D7-6BF0-43BD-B778-3FFC303B9F27}">
      <dgm:prSet/>
      <dgm:spPr/>
      <dgm:t>
        <a:bodyPr/>
        <a:lstStyle/>
        <a:p>
          <a:endParaRPr lang="en-US"/>
        </a:p>
      </dgm:t>
    </dgm:pt>
    <dgm:pt modelId="{0448D45A-25DB-4946-AB32-9B5159C9F7A4}" type="sibTrans" cxnId="{26EC33D7-6BF0-43BD-B778-3FFC303B9F27}">
      <dgm:prSet/>
      <dgm:spPr/>
      <dgm:t>
        <a:bodyPr/>
        <a:lstStyle/>
        <a:p>
          <a:endParaRPr lang="en-US"/>
        </a:p>
      </dgm:t>
    </dgm:pt>
    <dgm:pt modelId="{0E1D7DEC-455E-4B47-BAB8-8D9746D7BB95}">
      <dgm:prSet/>
      <dgm:spPr/>
      <dgm:t>
        <a:bodyPr/>
        <a:lstStyle/>
        <a:p>
          <a:r>
            <a:rPr lang="en-US" dirty="0"/>
            <a:t>Rental Duration: 3 days</a:t>
          </a:r>
        </a:p>
      </dgm:t>
    </dgm:pt>
    <dgm:pt modelId="{22FF945A-FC77-4051-A86C-376F23C2B99B}" type="parTrans" cxnId="{49EECA93-3A62-4727-9E65-D80C8984E465}">
      <dgm:prSet/>
      <dgm:spPr/>
      <dgm:t>
        <a:bodyPr/>
        <a:lstStyle/>
        <a:p>
          <a:endParaRPr lang="en-US"/>
        </a:p>
      </dgm:t>
    </dgm:pt>
    <dgm:pt modelId="{C97A7F49-BFEC-48EF-98B4-FF3EF8ACD44F}" type="sibTrans" cxnId="{49EECA93-3A62-4727-9E65-D80C8984E465}">
      <dgm:prSet/>
      <dgm:spPr/>
      <dgm:t>
        <a:bodyPr/>
        <a:lstStyle/>
        <a:p>
          <a:endParaRPr lang="en-US"/>
        </a:p>
      </dgm:t>
    </dgm:pt>
    <dgm:pt modelId="{C1099C63-F917-43D3-ABD4-5569C9062D96}">
      <dgm:prSet/>
      <dgm:spPr/>
      <dgm:t>
        <a:bodyPr/>
        <a:lstStyle/>
        <a:p>
          <a:r>
            <a:rPr lang="en-US" dirty="0"/>
            <a:t>Rental Rate: $0.99</a:t>
          </a:r>
        </a:p>
      </dgm:t>
    </dgm:pt>
    <dgm:pt modelId="{A8E388C5-8217-4E15-93F4-0C1B1E264F0D}" type="parTrans" cxnId="{3187E5EB-580C-4FEE-AD0F-0965BC13CB04}">
      <dgm:prSet/>
      <dgm:spPr/>
      <dgm:t>
        <a:bodyPr/>
        <a:lstStyle/>
        <a:p>
          <a:endParaRPr lang="en-US"/>
        </a:p>
      </dgm:t>
    </dgm:pt>
    <dgm:pt modelId="{51946D7D-8E6B-4E1A-9404-5C812C9706AA}" type="sibTrans" cxnId="{3187E5EB-580C-4FEE-AD0F-0965BC13CB04}">
      <dgm:prSet/>
      <dgm:spPr/>
      <dgm:t>
        <a:bodyPr/>
        <a:lstStyle/>
        <a:p>
          <a:endParaRPr lang="en-US"/>
        </a:p>
      </dgm:t>
    </dgm:pt>
    <dgm:pt modelId="{14E2A2C6-E930-48EC-A1B1-A9A66BB792FA}">
      <dgm:prSet/>
      <dgm:spPr/>
      <dgm:t>
        <a:bodyPr/>
        <a:lstStyle/>
        <a:p>
          <a:r>
            <a:rPr lang="en-US" dirty="0"/>
            <a:t>Replacement Cost: $9.99</a:t>
          </a:r>
        </a:p>
      </dgm:t>
    </dgm:pt>
    <dgm:pt modelId="{56CB34E9-5B80-4C61-BAF2-C4AC93C422DE}" type="parTrans" cxnId="{CB0680C0-163B-4CB8-8942-CE08931FC62E}">
      <dgm:prSet/>
      <dgm:spPr/>
      <dgm:t>
        <a:bodyPr/>
        <a:lstStyle/>
        <a:p>
          <a:endParaRPr lang="en-US"/>
        </a:p>
      </dgm:t>
    </dgm:pt>
    <dgm:pt modelId="{11844CC6-02BB-4163-B9DD-F0A21D2DFDD2}" type="sibTrans" cxnId="{CB0680C0-163B-4CB8-8942-CE08931FC62E}">
      <dgm:prSet/>
      <dgm:spPr/>
      <dgm:t>
        <a:bodyPr/>
        <a:lstStyle/>
        <a:p>
          <a:endParaRPr lang="en-US"/>
        </a:p>
      </dgm:t>
    </dgm:pt>
    <dgm:pt modelId="{1B4F6D7F-8DE0-4123-B4B0-BE9F9D06A9D2}">
      <dgm:prSet/>
      <dgm:spPr/>
      <dgm:t>
        <a:bodyPr/>
        <a:lstStyle/>
        <a:p>
          <a:r>
            <a:rPr lang="en-US" dirty="0"/>
            <a:t>Film Length: 46 minutes</a:t>
          </a:r>
        </a:p>
      </dgm:t>
    </dgm:pt>
    <dgm:pt modelId="{4FA12653-301C-42F9-95A6-9D585570A1B3}" type="parTrans" cxnId="{62F467BA-7F01-446D-BE9D-425D958132E8}">
      <dgm:prSet/>
      <dgm:spPr/>
      <dgm:t>
        <a:bodyPr/>
        <a:lstStyle/>
        <a:p>
          <a:endParaRPr lang="en-US"/>
        </a:p>
      </dgm:t>
    </dgm:pt>
    <dgm:pt modelId="{CCB8FF65-F961-48C8-BD3B-F736A1861116}" type="sibTrans" cxnId="{62F467BA-7F01-446D-BE9D-425D958132E8}">
      <dgm:prSet/>
      <dgm:spPr/>
      <dgm:t>
        <a:bodyPr/>
        <a:lstStyle/>
        <a:p>
          <a:endParaRPr lang="en-US"/>
        </a:p>
      </dgm:t>
    </dgm:pt>
    <dgm:pt modelId="{69B194A8-3D9E-4156-BBD1-4756C4B2EA4E}">
      <dgm:prSet/>
      <dgm:spPr/>
      <dgm:t>
        <a:bodyPr/>
        <a:lstStyle/>
        <a:p>
          <a:r>
            <a:rPr lang="en-US"/>
            <a:t>Maximum</a:t>
          </a:r>
        </a:p>
      </dgm:t>
    </dgm:pt>
    <dgm:pt modelId="{33BEA136-E504-4918-9F76-E2C89355B9C2}" type="parTrans" cxnId="{DB36351A-DE05-4141-8327-7172B791ED77}">
      <dgm:prSet/>
      <dgm:spPr/>
      <dgm:t>
        <a:bodyPr/>
        <a:lstStyle/>
        <a:p>
          <a:endParaRPr lang="en-US"/>
        </a:p>
      </dgm:t>
    </dgm:pt>
    <dgm:pt modelId="{ACEB36CD-A732-4ECA-96E1-DFAF323F1B6F}" type="sibTrans" cxnId="{DB36351A-DE05-4141-8327-7172B791ED77}">
      <dgm:prSet/>
      <dgm:spPr/>
      <dgm:t>
        <a:bodyPr/>
        <a:lstStyle/>
        <a:p>
          <a:endParaRPr lang="en-US"/>
        </a:p>
      </dgm:t>
    </dgm:pt>
    <dgm:pt modelId="{5D187872-2C17-46EB-9577-D1700A05AF95}">
      <dgm:prSet/>
      <dgm:spPr/>
      <dgm:t>
        <a:bodyPr/>
        <a:lstStyle/>
        <a:p>
          <a:r>
            <a:rPr lang="en-US" dirty="0"/>
            <a:t>Rental Duration: 7 days</a:t>
          </a:r>
        </a:p>
      </dgm:t>
    </dgm:pt>
    <dgm:pt modelId="{70787C9C-3D15-4B88-9BEA-B2F2A72922F9}" type="parTrans" cxnId="{A992190F-A088-415B-B84E-663EC99D6FBC}">
      <dgm:prSet/>
      <dgm:spPr/>
      <dgm:t>
        <a:bodyPr/>
        <a:lstStyle/>
        <a:p>
          <a:endParaRPr lang="en-US"/>
        </a:p>
      </dgm:t>
    </dgm:pt>
    <dgm:pt modelId="{06403996-836A-45DB-A5CA-8F57A09D0AFC}" type="sibTrans" cxnId="{A992190F-A088-415B-B84E-663EC99D6FBC}">
      <dgm:prSet/>
      <dgm:spPr/>
      <dgm:t>
        <a:bodyPr/>
        <a:lstStyle/>
        <a:p>
          <a:endParaRPr lang="en-US"/>
        </a:p>
      </dgm:t>
    </dgm:pt>
    <dgm:pt modelId="{F55C3CCE-2673-43F3-9FC8-A54DE0E1E1AE}">
      <dgm:prSet/>
      <dgm:spPr/>
      <dgm:t>
        <a:bodyPr/>
        <a:lstStyle/>
        <a:p>
          <a:r>
            <a:rPr lang="en-US" dirty="0"/>
            <a:t>Rental Rate: $4.99</a:t>
          </a:r>
        </a:p>
      </dgm:t>
    </dgm:pt>
    <dgm:pt modelId="{C3EDA879-AF11-4F82-8948-73D082731C87}" type="parTrans" cxnId="{D5E6CF39-3CB5-4CB0-BF37-A7638B9405F6}">
      <dgm:prSet/>
      <dgm:spPr/>
      <dgm:t>
        <a:bodyPr/>
        <a:lstStyle/>
        <a:p>
          <a:endParaRPr lang="en-US"/>
        </a:p>
      </dgm:t>
    </dgm:pt>
    <dgm:pt modelId="{2E8C9740-C1C9-447B-9C30-AE0A80C640F8}" type="sibTrans" cxnId="{D5E6CF39-3CB5-4CB0-BF37-A7638B9405F6}">
      <dgm:prSet/>
      <dgm:spPr/>
      <dgm:t>
        <a:bodyPr/>
        <a:lstStyle/>
        <a:p>
          <a:endParaRPr lang="en-US"/>
        </a:p>
      </dgm:t>
    </dgm:pt>
    <dgm:pt modelId="{AD85767B-4AE7-444C-AA11-857477D437C7}">
      <dgm:prSet/>
      <dgm:spPr/>
      <dgm:t>
        <a:bodyPr/>
        <a:lstStyle/>
        <a:p>
          <a:r>
            <a:rPr lang="en-US" dirty="0"/>
            <a:t>Replacement Cost: $29.99</a:t>
          </a:r>
        </a:p>
      </dgm:t>
    </dgm:pt>
    <dgm:pt modelId="{8F839992-0B5C-4F40-ABD5-DF3324D346A9}" type="parTrans" cxnId="{90E12C8B-4A88-4EDE-BA80-84634B2A08D0}">
      <dgm:prSet/>
      <dgm:spPr/>
      <dgm:t>
        <a:bodyPr/>
        <a:lstStyle/>
        <a:p>
          <a:endParaRPr lang="en-US"/>
        </a:p>
      </dgm:t>
    </dgm:pt>
    <dgm:pt modelId="{CF604825-FD39-4CA4-B5BF-74E45F65346E}" type="sibTrans" cxnId="{90E12C8B-4A88-4EDE-BA80-84634B2A08D0}">
      <dgm:prSet/>
      <dgm:spPr/>
      <dgm:t>
        <a:bodyPr/>
        <a:lstStyle/>
        <a:p>
          <a:endParaRPr lang="en-US"/>
        </a:p>
      </dgm:t>
    </dgm:pt>
    <dgm:pt modelId="{B93F555C-C092-4A88-8647-524C7BC36AA1}">
      <dgm:prSet/>
      <dgm:spPr/>
      <dgm:t>
        <a:bodyPr/>
        <a:lstStyle/>
        <a:p>
          <a:r>
            <a:rPr lang="en-US" dirty="0"/>
            <a:t>Film Length: 185 minutes</a:t>
          </a:r>
        </a:p>
      </dgm:t>
    </dgm:pt>
    <dgm:pt modelId="{159E829A-EF0F-4B8E-9EC7-A140C82BBE08}" type="parTrans" cxnId="{EA455B10-622A-427E-A32F-4A97C26DE1EA}">
      <dgm:prSet/>
      <dgm:spPr/>
      <dgm:t>
        <a:bodyPr/>
        <a:lstStyle/>
        <a:p>
          <a:endParaRPr lang="en-US"/>
        </a:p>
      </dgm:t>
    </dgm:pt>
    <dgm:pt modelId="{24B0AA5E-0525-458F-B600-75012379279F}" type="sibTrans" cxnId="{EA455B10-622A-427E-A32F-4A97C26DE1EA}">
      <dgm:prSet/>
      <dgm:spPr/>
      <dgm:t>
        <a:bodyPr/>
        <a:lstStyle/>
        <a:p>
          <a:endParaRPr lang="en-US"/>
        </a:p>
      </dgm:t>
    </dgm:pt>
    <dgm:pt modelId="{47DC2190-5035-422D-99B7-2A86370DF69C}">
      <dgm:prSet/>
      <dgm:spPr/>
      <dgm:t>
        <a:bodyPr/>
        <a:lstStyle/>
        <a:p>
          <a:r>
            <a:rPr lang="en-US" dirty="0"/>
            <a:t>Rental Rate: $2.98</a:t>
          </a:r>
        </a:p>
      </dgm:t>
    </dgm:pt>
    <dgm:pt modelId="{7F95712A-E20C-4712-948F-B18A25874025}" type="sibTrans" cxnId="{E0063DE3-885B-46A7-AC3C-8587C7268E6A}">
      <dgm:prSet/>
      <dgm:spPr/>
      <dgm:t>
        <a:bodyPr/>
        <a:lstStyle/>
        <a:p>
          <a:endParaRPr lang="en-US"/>
        </a:p>
      </dgm:t>
    </dgm:pt>
    <dgm:pt modelId="{325405ED-51A1-4FF5-ACF6-38BB1B4F2517}" type="parTrans" cxnId="{E0063DE3-885B-46A7-AC3C-8587C7268E6A}">
      <dgm:prSet/>
      <dgm:spPr/>
      <dgm:t>
        <a:bodyPr/>
        <a:lstStyle/>
        <a:p>
          <a:endParaRPr lang="en-US"/>
        </a:p>
      </dgm:t>
    </dgm:pt>
    <dgm:pt modelId="{2F1768EB-4FF6-44F5-8D97-7E7CED35C07C}" type="pres">
      <dgm:prSet presAssocID="{8406E408-BB24-40A2-AD02-50E9B5ABF83A}" presName="linear" presStyleCnt="0">
        <dgm:presLayoutVars>
          <dgm:dir/>
          <dgm:animLvl val="lvl"/>
          <dgm:resizeHandles val="exact"/>
        </dgm:presLayoutVars>
      </dgm:prSet>
      <dgm:spPr/>
    </dgm:pt>
    <dgm:pt modelId="{3C70F405-23CD-4ECB-A591-A9000EA44843}" type="pres">
      <dgm:prSet presAssocID="{D75A7FA8-EF3E-4DF5-8460-BA3AFABA1DCA}" presName="parentLin" presStyleCnt="0"/>
      <dgm:spPr/>
    </dgm:pt>
    <dgm:pt modelId="{B0C822F3-0008-4BD9-9119-3FFA20182C8A}" type="pres">
      <dgm:prSet presAssocID="{D75A7FA8-EF3E-4DF5-8460-BA3AFABA1DCA}" presName="parentLeftMargin" presStyleLbl="node1" presStyleIdx="0" presStyleCnt="3"/>
      <dgm:spPr/>
    </dgm:pt>
    <dgm:pt modelId="{1C77A913-81E0-4678-87FB-4A308E5E4E22}" type="pres">
      <dgm:prSet presAssocID="{D75A7FA8-EF3E-4DF5-8460-BA3AFABA1D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BD5D4A-124F-4ED6-AE50-619EFB4C3D3C}" type="pres">
      <dgm:prSet presAssocID="{D75A7FA8-EF3E-4DF5-8460-BA3AFABA1DCA}" presName="negativeSpace" presStyleCnt="0"/>
      <dgm:spPr/>
    </dgm:pt>
    <dgm:pt modelId="{B22712E9-2C6E-41A2-8DFD-9471F66C8854}" type="pres">
      <dgm:prSet presAssocID="{D75A7FA8-EF3E-4DF5-8460-BA3AFABA1DCA}" presName="childText" presStyleLbl="conFgAcc1" presStyleIdx="0" presStyleCnt="3">
        <dgm:presLayoutVars>
          <dgm:bulletEnabled val="1"/>
        </dgm:presLayoutVars>
      </dgm:prSet>
      <dgm:spPr/>
    </dgm:pt>
    <dgm:pt modelId="{92330134-6901-4504-9847-3AA2DCF064CD}" type="pres">
      <dgm:prSet presAssocID="{4F839A48-9ED0-4ECA-A0BB-7FF9356CFF33}" presName="spaceBetweenRectangles" presStyleCnt="0"/>
      <dgm:spPr/>
    </dgm:pt>
    <dgm:pt modelId="{C00CDA3C-3099-4984-AD67-2123EA571AF1}" type="pres">
      <dgm:prSet presAssocID="{CA1D578E-E770-4497-9411-C97ED9598C24}" presName="parentLin" presStyleCnt="0"/>
      <dgm:spPr/>
    </dgm:pt>
    <dgm:pt modelId="{2E40AC58-A9A2-460A-BCB3-339F7CCFAA82}" type="pres">
      <dgm:prSet presAssocID="{CA1D578E-E770-4497-9411-C97ED9598C24}" presName="parentLeftMargin" presStyleLbl="node1" presStyleIdx="0" presStyleCnt="3"/>
      <dgm:spPr/>
    </dgm:pt>
    <dgm:pt modelId="{0B7071F6-29CD-4405-B9E8-20C4A8CDBDC1}" type="pres">
      <dgm:prSet presAssocID="{CA1D578E-E770-4497-9411-C97ED9598C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8E4F40-EDBA-4CA1-A0AF-B992AEAD322C}" type="pres">
      <dgm:prSet presAssocID="{CA1D578E-E770-4497-9411-C97ED9598C24}" presName="negativeSpace" presStyleCnt="0"/>
      <dgm:spPr/>
    </dgm:pt>
    <dgm:pt modelId="{95143FF3-5A51-408A-AD0E-7EFC0F05B0AF}" type="pres">
      <dgm:prSet presAssocID="{CA1D578E-E770-4497-9411-C97ED9598C24}" presName="childText" presStyleLbl="conFgAcc1" presStyleIdx="1" presStyleCnt="3">
        <dgm:presLayoutVars>
          <dgm:bulletEnabled val="1"/>
        </dgm:presLayoutVars>
      </dgm:prSet>
      <dgm:spPr/>
    </dgm:pt>
    <dgm:pt modelId="{D41AB220-ECF3-4853-9A1B-9A7443A4C9FA}" type="pres">
      <dgm:prSet presAssocID="{0448D45A-25DB-4946-AB32-9B5159C9F7A4}" presName="spaceBetweenRectangles" presStyleCnt="0"/>
      <dgm:spPr/>
    </dgm:pt>
    <dgm:pt modelId="{240AA15C-F33B-4C83-B21F-18F4E7A35231}" type="pres">
      <dgm:prSet presAssocID="{69B194A8-3D9E-4156-BBD1-4756C4B2EA4E}" presName="parentLin" presStyleCnt="0"/>
      <dgm:spPr/>
    </dgm:pt>
    <dgm:pt modelId="{8C4C6165-5A3F-461B-B267-BAD5034C371C}" type="pres">
      <dgm:prSet presAssocID="{69B194A8-3D9E-4156-BBD1-4756C4B2EA4E}" presName="parentLeftMargin" presStyleLbl="node1" presStyleIdx="1" presStyleCnt="3"/>
      <dgm:spPr/>
    </dgm:pt>
    <dgm:pt modelId="{745F7C65-F8B5-449A-B413-885441C21804}" type="pres">
      <dgm:prSet presAssocID="{69B194A8-3D9E-4156-BBD1-4756C4B2EA4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0B0126-36E7-4F58-802D-9918F9F695A6}" type="pres">
      <dgm:prSet presAssocID="{69B194A8-3D9E-4156-BBD1-4756C4B2EA4E}" presName="negativeSpace" presStyleCnt="0"/>
      <dgm:spPr/>
    </dgm:pt>
    <dgm:pt modelId="{2DD037E1-C54A-4B7E-B9EF-B8DD24C4AC1D}" type="pres">
      <dgm:prSet presAssocID="{69B194A8-3D9E-4156-BBD1-4756C4B2EA4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6B8020C-3FAC-462F-A0F1-CBABD68A80C6}" type="presOf" srcId="{69B194A8-3D9E-4156-BBD1-4756C4B2EA4E}" destId="{8C4C6165-5A3F-461B-B267-BAD5034C371C}" srcOrd="0" destOrd="0" presId="urn:microsoft.com/office/officeart/2005/8/layout/list1"/>
    <dgm:cxn modelId="{A992190F-A088-415B-B84E-663EC99D6FBC}" srcId="{69B194A8-3D9E-4156-BBD1-4756C4B2EA4E}" destId="{5D187872-2C17-46EB-9577-D1700A05AF95}" srcOrd="0" destOrd="0" parTransId="{70787C9C-3D15-4B88-9BEA-B2F2A72922F9}" sibTransId="{06403996-836A-45DB-A5CA-8F57A09D0AFC}"/>
    <dgm:cxn modelId="{EA455B10-622A-427E-A32F-4A97C26DE1EA}" srcId="{69B194A8-3D9E-4156-BBD1-4756C4B2EA4E}" destId="{B93F555C-C092-4A88-8647-524C7BC36AA1}" srcOrd="3" destOrd="0" parTransId="{159E829A-EF0F-4B8E-9EC7-A140C82BBE08}" sibTransId="{24B0AA5E-0525-458F-B600-75012379279F}"/>
    <dgm:cxn modelId="{DB36351A-DE05-4141-8327-7172B791ED77}" srcId="{8406E408-BB24-40A2-AD02-50E9B5ABF83A}" destId="{69B194A8-3D9E-4156-BBD1-4756C4B2EA4E}" srcOrd="2" destOrd="0" parTransId="{33BEA136-E504-4918-9F76-E2C89355B9C2}" sibTransId="{ACEB36CD-A732-4ECA-96E1-DFAF323F1B6F}"/>
    <dgm:cxn modelId="{D19F0423-A05E-4ACE-BA8A-F18DEDDCB164}" type="presOf" srcId="{47DC2190-5035-422D-99B7-2A86370DF69C}" destId="{B22712E9-2C6E-41A2-8DFD-9471F66C8854}" srcOrd="0" destOrd="1" presId="urn:microsoft.com/office/officeart/2005/8/layout/list1"/>
    <dgm:cxn modelId="{45A6A529-66F2-40DE-ACEF-74F100F21EFE}" type="presOf" srcId="{1B4F6D7F-8DE0-4123-B4B0-BE9F9D06A9D2}" destId="{95143FF3-5A51-408A-AD0E-7EFC0F05B0AF}" srcOrd="0" destOrd="3" presId="urn:microsoft.com/office/officeart/2005/8/layout/list1"/>
    <dgm:cxn modelId="{D5E6CF39-3CB5-4CB0-BF37-A7638B9405F6}" srcId="{69B194A8-3D9E-4156-BBD1-4756C4B2EA4E}" destId="{F55C3CCE-2673-43F3-9FC8-A54DE0E1E1AE}" srcOrd="1" destOrd="0" parTransId="{C3EDA879-AF11-4F82-8948-73D082731C87}" sibTransId="{2E8C9740-C1C9-447B-9C30-AE0A80C640F8}"/>
    <dgm:cxn modelId="{6F387A5C-4769-44AD-BEB4-96046D59FFA6}" type="presOf" srcId="{CA1D578E-E770-4497-9411-C97ED9598C24}" destId="{0B7071F6-29CD-4405-B9E8-20C4A8CDBDC1}" srcOrd="1" destOrd="0" presId="urn:microsoft.com/office/officeart/2005/8/layout/list1"/>
    <dgm:cxn modelId="{115FB35C-4268-47D6-BA30-01432870BF3F}" type="presOf" srcId="{5D187872-2C17-46EB-9577-D1700A05AF95}" destId="{2DD037E1-C54A-4B7E-B9EF-B8DD24C4AC1D}" srcOrd="0" destOrd="0" presId="urn:microsoft.com/office/officeart/2005/8/layout/list1"/>
    <dgm:cxn modelId="{3FECB048-27CB-4F6F-B307-8678DA0CA9CA}" srcId="{D75A7FA8-EF3E-4DF5-8460-BA3AFABA1DCA}" destId="{057C1C74-0459-4479-B4D0-804C3F821D01}" srcOrd="3" destOrd="0" parTransId="{9E6612B6-E0B3-4F81-A04B-BD1C1AC0C356}" sibTransId="{47BA706C-573D-4F48-8CDB-7AF6D49CA60C}"/>
    <dgm:cxn modelId="{3709644C-C0DA-410A-A6F5-278BBD403BB4}" type="presOf" srcId="{8406E408-BB24-40A2-AD02-50E9B5ABF83A}" destId="{2F1768EB-4FF6-44F5-8D97-7E7CED35C07C}" srcOrd="0" destOrd="0" presId="urn:microsoft.com/office/officeart/2005/8/layout/list1"/>
    <dgm:cxn modelId="{67CC6D6E-9368-4456-B23C-FEC3C2118889}" srcId="{8406E408-BB24-40A2-AD02-50E9B5ABF83A}" destId="{D75A7FA8-EF3E-4DF5-8460-BA3AFABA1DCA}" srcOrd="0" destOrd="0" parTransId="{854A8635-376B-4A89-BDB3-524082287249}" sibTransId="{4F839A48-9ED0-4ECA-A0BB-7FF9356CFF33}"/>
    <dgm:cxn modelId="{6364556E-7573-4525-9EE0-AD4C4EB9D1C9}" srcId="{D75A7FA8-EF3E-4DF5-8460-BA3AFABA1DCA}" destId="{DA3D6558-BED0-410D-AF4E-E04C473C7C54}" srcOrd="2" destOrd="0" parTransId="{CAA23D99-DA6C-496D-9AD4-B2C418994B2D}" sibTransId="{F7945451-C9D4-4CF5-8665-E1343C000CF9}"/>
    <dgm:cxn modelId="{9594CD50-651D-4BBA-A4D7-E31D568D1E7A}" type="presOf" srcId="{F55C3CCE-2673-43F3-9FC8-A54DE0E1E1AE}" destId="{2DD037E1-C54A-4B7E-B9EF-B8DD24C4AC1D}" srcOrd="0" destOrd="1" presId="urn:microsoft.com/office/officeart/2005/8/layout/list1"/>
    <dgm:cxn modelId="{C11CE550-8598-4A5B-99D6-100D8AE7F8AE}" type="presOf" srcId="{AD85767B-4AE7-444C-AA11-857477D437C7}" destId="{2DD037E1-C54A-4B7E-B9EF-B8DD24C4AC1D}" srcOrd="0" destOrd="2" presId="urn:microsoft.com/office/officeart/2005/8/layout/list1"/>
    <dgm:cxn modelId="{7B922F7A-4775-45DD-BCC0-1D829A449376}" type="presOf" srcId="{DA3D6558-BED0-410D-AF4E-E04C473C7C54}" destId="{B22712E9-2C6E-41A2-8DFD-9471F66C8854}" srcOrd="0" destOrd="2" presId="urn:microsoft.com/office/officeart/2005/8/layout/list1"/>
    <dgm:cxn modelId="{6E95FF7D-9DBA-4BFF-95FD-540C59E90261}" type="presOf" srcId="{B6DA1C0A-9001-4AC4-8AB1-161310E5BAFE}" destId="{B22712E9-2C6E-41A2-8DFD-9471F66C8854}" srcOrd="0" destOrd="0" presId="urn:microsoft.com/office/officeart/2005/8/layout/list1"/>
    <dgm:cxn modelId="{78878283-6BF3-4C50-BFA2-E1FD51169E74}" type="presOf" srcId="{C1099C63-F917-43D3-ABD4-5569C9062D96}" destId="{95143FF3-5A51-408A-AD0E-7EFC0F05B0AF}" srcOrd="0" destOrd="1" presId="urn:microsoft.com/office/officeart/2005/8/layout/list1"/>
    <dgm:cxn modelId="{639F3589-33E5-4C23-8520-3BDBB3A72250}" type="presOf" srcId="{69B194A8-3D9E-4156-BBD1-4756C4B2EA4E}" destId="{745F7C65-F8B5-449A-B413-885441C21804}" srcOrd="1" destOrd="0" presId="urn:microsoft.com/office/officeart/2005/8/layout/list1"/>
    <dgm:cxn modelId="{90E12C8B-4A88-4EDE-BA80-84634B2A08D0}" srcId="{69B194A8-3D9E-4156-BBD1-4756C4B2EA4E}" destId="{AD85767B-4AE7-444C-AA11-857477D437C7}" srcOrd="2" destOrd="0" parTransId="{8F839992-0B5C-4F40-ABD5-DF3324D346A9}" sibTransId="{CF604825-FD39-4CA4-B5BF-74E45F65346E}"/>
    <dgm:cxn modelId="{7EADFD8B-AE4D-4CD5-81E8-C1306E9A1CDE}" type="presOf" srcId="{057C1C74-0459-4479-B4D0-804C3F821D01}" destId="{B22712E9-2C6E-41A2-8DFD-9471F66C8854}" srcOrd="0" destOrd="3" presId="urn:microsoft.com/office/officeart/2005/8/layout/list1"/>
    <dgm:cxn modelId="{49EECA93-3A62-4727-9E65-D80C8984E465}" srcId="{CA1D578E-E770-4497-9411-C97ED9598C24}" destId="{0E1D7DEC-455E-4B47-BAB8-8D9746D7BB95}" srcOrd="0" destOrd="0" parTransId="{22FF945A-FC77-4051-A86C-376F23C2B99B}" sibTransId="{C97A7F49-BFEC-48EF-98B4-FF3EF8ACD44F}"/>
    <dgm:cxn modelId="{B7A0B09A-9305-4691-ABC8-FA062347E67C}" type="presOf" srcId="{0E1D7DEC-455E-4B47-BAB8-8D9746D7BB95}" destId="{95143FF3-5A51-408A-AD0E-7EFC0F05B0AF}" srcOrd="0" destOrd="0" presId="urn:microsoft.com/office/officeart/2005/8/layout/list1"/>
    <dgm:cxn modelId="{F742CA9A-8A23-4DFB-8209-5197137DBA2D}" srcId="{D75A7FA8-EF3E-4DF5-8460-BA3AFABA1DCA}" destId="{B6DA1C0A-9001-4AC4-8AB1-161310E5BAFE}" srcOrd="0" destOrd="0" parTransId="{10479EF5-FBC5-457D-BC91-00494ACE25CB}" sibTransId="{45278775-E5D9-44C3-B12D-E04AE5A3A594}"/>
    <dgm:cxn modelId="{BFBF3BAF-DEF6-4AAB-96E5-7EE9E885605E}" type="presOf" srcId="{CA1D578E-E770-4497-9411-C97ED9598C24}" destId="{2E40AC58-A9A2-460A-BCB3-339F7CCFAA82}" srcOrd="0" destOrd="0" presId="urn:microsoft.com/office/officeart/2005/8/layout/list1"/>
    <dgm:cxn modelId="{62F467BA-7F01-446D-BE9D-425D958132E8}" srcId="{CA1D578E-E770-4497-9411-C97ED9598C24}" destId="{1B4F6D7F-8DE0-4123-B4B0-BE9F9D06A9D2}" srcOrd="3" destOrd="0" parTransId="{4FA12653-301C-42F9-95A6-9D585570A1B3}" sibTransId="{CCB8FF65-F961-48C8-BD3B-F736A1861116}"/>
    <dgm:cxn modelId="{CB0680C0-163B-4CB8-8942-CE08931FC62E}" srcId="{CA1D578E-E770-4497-9411-C97ED9598C24}" destId="{14E2A2C6-E930-48EC-A1B1-A9A66BB792FA}" srcOrd="2" destOrd="0" parTransId="{56CB34E9-5B80-4C61-BAF2-C4AC93C422DE}" sibTransId="{11844CC6-02BB-4163-B9DD-F0A21D2DFDD2}"/>
    <dgm:cxn modelId="{A58918D1-6A79-47E5-8AEC-EDC2E468A925}" type="presOf" srcId="{14E2A2C6-E930-48EC-A1B1-A9A66BB792FA}" destId="{95143FF3-5A51-408A-AD0E-7EFC0F05B0AF}" srcOrd="0" destOrd="2" presId="urn:microsoft.com/office/officeart/2005/8/layout/list1"/>
    <dgm:cxn modelId="{26EC33D7-6BF0-43BD-B778-3FFC303B9F27}" srcId="{8406E408-BB24-40A2-AD02-50E9B5ABF83A}" destId="{CA1D578E-E770-4497-9411-C97ED9598C24}" srcOrd="1" destOrd="0" parTransId="{B20E280B-7E07-4268-8158-54CA66B520FD}" sibTransId="{0448D45A-25DB-4946-AB32-9B5159C9F7A4}"/>
    <dgm:cxn modelId="{1B6ADDD9-2ED7-4C52-A327-02092F64BCCA}" type="presOf" srcId="{B93F555C-C092-4A88-8647-524C7BC36AA1}" destId="{2DD037E1-C54A-4B7E-B9EF-B8DD24C4AC1D}" srcOrd="0" destOrd="3" presId="urn:microsoft.com/office/officeart/2005/8/layout/list1"/>
    <dgm:cxn modelId="{60E948E1-58B5-4D0B-B06C-143E52583697}" type="presOf" srcId="{D75A7FA8-EF3E-4DF5-8460-BA3AFABA1DCA}" destId="{1C77A913-81E0-4678-87FB-4A308E5E4E22}" srcOrd="1" destOrd="0" presId="urn:microsoft.com/office/officeart/2005/8/layout/list1"/>
    <dgm:cxn modelId="{E0063DE3-885B-46A7-AC3C-8587C7268E6A}" srcId="{D75A7FA8-EF3E-4DF5-8460-BA3AFABA1DCA}" destId="{47DC2190-5035-422D-99B7-2A86370DF69C}" srcOrd="1" destOrd="0" parTransId="{325405ED-51A1-4FF5-ACF6-38BB1B4F2517}" sibTransId="{7F95712A-E20C-4712-948F-B18A25874025}"/>
    <dgm:cxn modelId="{3187E5EB-580C-4FEE-AD0F-0965BC13CB04}" srcId="{CA1D578E-E770-4497-9411-C97ED9598C24}" destId="{C1099C63-F917-43D3-ABD4-5569C9062D96}" srcOrd="1" destOrd="0" parTransId="{A8E388C5-8217-4E15-93F4-0C1B1E264F0D}" sibTransId="{51946D7D-8E6B-4E1A-9404-5C812C9706AA}"/>
    <dgm:cxn modelId="{86027EF4-D99A-4C4D-9BFB-F9C0638F48E5}" type="presOf" srcId="{D75A7FA8-EF3E-4DF5-8460-BA3AFABA1DCA}" destId="{B0C822F3-0008-4BD9-9119-3FFA20182C8A}" srcOrd="0" destOrd="0" presId="urn:microsoft.com/office/officeart/2005/8/layout/list1"/>
    <dgm:cxn modelId="{DBEC4144-EAB4-47CE-BD1A-D6BD37465F8C}" type="presParOf" srcId="{2F1768EB-4FF6-44F5-8D97-7E7CED35C07C}" destId="{3C70F405-23CD-4ECB-A591-A9000EA44843}" srcOrd="0" destOrd="0" presId="urn:microsoft.com/office/officeart/2005/8/layout/list1"/>
    <dgm:cxn modelId="{BA7EE1DE-E953-453A-A09F-91A5168F55D4}" type="presParOf" srcId="{3C70F405-23CD-4ECB-A591-A9000EA44843}" destId="{B0C822F3-0008-4BD9-9119-3FFA20182C8A}" srcOrd="0" destOrd="0" presId="urn:microsoft.com/office/officeart/2005/8/layout/list1"/>
    <dgm:cxn modelId="{5BBAAB21-A597-40C5-8ADC-BF4441EB6742}" type="presParOf" srcId="{3C70F405-23CD-4ECB-A591-A9000EA44843}" destId="{1C77A913-81E0-4678-87FB-4A308E5E4E22}" srcOrd="1" destOrd="0" presId="urn:microsoft.com/office/officeart/2005/8/layout/list1"/>
    <dgm:cxn modelId="{89C918FE-63D5-4DDA-8DDC-65A9BC3C9BAF}" type="presParOf" srcId="{2F1768EB-4FF6-44F5-8D97-7E7CED35C07C}" destId="{AFBD5D4A-124F-4ED6-AE50-619EFB4C3D3C}" srcOrd="1" destOrd="0" presId="urn:microsoft.com/office/officeart/2005/8/layout/list1"/>
    <dgm:cxn modelId="{33B3EE43-8FB6-4E7B-8F39-EB8B989E175B}" type="presParOf" srcId="{2F1768EB-4FF6-44F5-8D97-7E7CED35C07C}" destId="{B22712E9-2C6E-41A2-8DFD-9471F66C8854}" srcOrd="2" destOrd="0" presId="urn:microsoft.com/office/officeart/2005/8/layout/list1"/>
    <dgm:cxn modelId="{8DF335E9-A437-434B-868B-6FD2122C87AD}" type="presParOf" srcId="{2F1768EB-4FF6-44F5-8D97-7E7CED35C07C}" destId="{92330134-6901-4504-9847-3AA2DCF064CD}" srcOrd="3" destOrd="0" presId="urn:microsoft.com/office/officeart/2005/8/layout/list1"/>
    <dgm:cxn modelId="{7A0E6281-0E82-411D-A576-C04C7EDDC3E6}" type="presParOf" srcId="{2F1768EB-4FF6-44F5-8D97-7E7CED35C07C}" destId="{C00CDA3C-3099-4984-AD67-2123EA571AF1}" srcOrd="4" destOrd="0" presId="urn:microsoft.com/office/officeart/2005/8/layout/list1"/>
    <dgm:cxn modelId="{02252EB3-0DC4-438D-862A-4968A284D315}" type="presParOf" srcId="{C00CDA3C-3099-4984-AD67-2123EA571AF1}" destId="{2E40AC58-A9A2-460A-BCB3-339F7CCFAA82}" srcOrd="0" destOrd="0" presId="urn:microsoft.com/office/officeart/2005/8/layout/list1"/>
    <dgm:cxn modelId="{55EC5BC8-8007-490C-8E04-F43CAEAE7DF5}" type="presParOf" srcId="{C00CDA3C-3099-4984-AD67-2123EA571AF1}" destId="{0B7071F6-29CD-4405-B9E8-20C4A8CDBDC1}" srcOrd="1" destOrd="0" presId="urn:microsoft.com/office/officeart/2005/8/layout/list1"/>
    <dgm:cxn modelId="{F8B72E1A-1000-48F2-9485-E1BEBC617462}" type="presParOf" srcId="{2F1768EB-4FF6-44F5-8D97-7E7CED35C07C}" destId="{CE8E4F40-EDBA-4CA1-A0AF-B992AEAD322C}" srcOrd="5" destOrd="0" presId="urn:microsoft.com/office/officeart/2005/8/layout/list1"/>
    <dgm:cxn modelId="{9CE7A142-1D62-412A-90E1-D463B16F16B4}" type="presParOf" srcId="{2F1768EB-4FF6-44F5-8D97-7E7CED35C07C}" destId="{95143FF3-5A51-408A-AD0E-7EFC0F05B0AF}" srcOrd="6" destOrd="0" presId="urn:microsoft.com/office/officeart/2005/8/layout/list1"/>
    <dgm:cxn modelId="{D3CF6918-CD00-4B42-A9DD-DD81DDAD7787}" type="presParOf" srcId="{2F1768EB-4FF6-44F5-8D97-7E7CED35C07C}" destId="{D41AB220-ECF3-4853-9A1B-9A7443A4C9FA}" srcOrd="7" destOrd="0" presId="urn:microsoft.com/office/officeart/2005/8/layout/list1"/>
    <dgm:cxn modelId="{A44E8438-E8F3-4609-93D8-76DFB3B51993}" type="presParOf" srcId="{2F1768EB-4FF6-44F5-8D97-7E7CED35C07C}" destId="{240AA15C-F33B-4C83-B21F-18F4E7A35231}" srcOrd="8" destOrd="0" presId="urn:microsoft.com/office/officeart/2005/8/layout/list1"/>
    <dgm:cxn modelId="{C7A69BE3-64CB-46C0-850E-5D06B9EA5E5F}" type="presParOf" srcId="{240AA15C-F33B-4C83-B21F-18F4E7A35231}" destId="{8C4C6165-5A3F-461B-B267-BAD5034C371C}" srcOrd="0" destOrd="0" presId="urn:microsoft.com/office/officeart/2005/8/layout/list1"/>
    <dgm:cxn modelId="{FF5385E5-F1CF-46CA-8E72-DD46150776DE}" type="presParOf" srcId="{240AA15C-F33B-4C83-B21F-18F4E7A35231}" destId="{745F7C65-F8B5-449A-B413-885441C21804}" srcOrd="1" destOrd="0" presId="urn:microsoft.com/office/officeart/2005/8/layout/list1"/>
    <dgm:cxn modelId="{28A7CBF0-528B-491A-9176-D176390D0C78}" type="presParOf" srcId="{2F1768EB-4FF6-44F5-8D97-7E7CED35C07C}" destId="{130B0126-36E7-4F58-802D-9918F9F695A6}" srcOrd="9" destOrd="0" presId="urn:microsoft.com/office/officeart/2005/8/layout/list1"/>
    <dgm:cxn modelId="{D7261525-5817-4984-88FE-34ECE8FDC4AD}" type="presParOf" srcId="{2F1768EB-4FF6-44F5-8D97-7E7CED35C07C}" destId="{2DD037E1-C54A-4B7E-B9EF-B8DD24C4AC1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8A9F4E-25CB-4286-B642-674CE05D95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DBD7C4-FDFC-47C5-964A-65360B44022C}">
      <dgm:prSet custT="1"/>
      <dgm:spPr/>
      <dgm:t>
        <a:bodyPr/>
        <a:lstStyle/>
        <a:p>
          <a:r>
            <a:rPr lang="en-US" sz="2400" dirty="0"/>
            <a:t>Films rated PG-13 produced the most revenue among all rating categories.</a:t>
          </a:r>
        </a:p>
      </dgm:t>
    </dgm:pt>
    <dgm:pt modelId="{5FF41E7D-3273-4AAA-8C2A-E29B56511087}" type="parTrans" cxnId="{C7537406-AC07-4F3B-BFA5-F7176E5F3E46}">
      <dgm:prSet/>
      <dgm:spPr/>
      <dgm:t>
        <a:bodyPr/>
        <a:lstStyle/>
        <a:p>
          <a:endParaRPr lang="en-US"/>
        </a:p>
      </dgm:t>
    </dgm:pt>
    <dgm:pt modelId="{9D8EECFF-7CDF-4B9E-985D-9375E70076CA}" type="sibTrans" cxnId="{C7537406-AC07-4F3B-BFA5-F7176E5F3E46}">
      <dgm:prSet/>
      <dgm:spPr/>
      <dgm:t>
        <a:bodyPr/>
        <a:lstStyle/>
        <a:p>
          <a:endParaRPr lang="en-US"/>
        </a:p>
      </dgm:t>
    </dgm:pt>
    <dgm:pt modelId="{9A453B91-AA49-4C07-B049-D679A8E311C5}">
      <dgm:prSet custT="1"/>
      <dgm:spPr/>
      <dgm:t>
        <a:bodyPr/>
        <a:lstStyle/>
        <a:p>
          <a:r>
            <a:rPr lang="en-US" sz="2400" dirty="0"/>
            <a:t>Sports, Sci-Fi, and Animation were the top three genres by total revenue. </a:t>
          </a:r>
        </a:p>
      </dgm:t>
    </dgm:pt>
    <dgm:pt modelId="{9F13BA67-A852-46EE-87E5-D98623D81711}" type="parTrans" cxnId="{F3AEA3DA-028A-4EAB-B782-316FD95A4CBD}">
      <dgm:prSet/>
      <dgm:spPr/>
      <dgm:t>
        <a:bodyPr/>
        <a:lstStyle/>
        <a:p>
          <a:endParaRPr lang="en-US"/>
        </a:p>
      </dgm:t>
    </dgm:pt>
    <dgm:pt modelId="{E1A0FD10-D08E-472F-B341-AC32EC05C462}" type="sibTrans" cxnId="{F3AEA3DA-028A-4EAB-B782-316FD95A4CBD}">
      <dgm:prSet/>
      <dgm:spPr/>
      <dgm:t>
        <a:bodyPr/>
        <a:lstStyle/>
        <a:p>
          <a:endParaRPr lang="en-US"/>
        </a:p>
      </dgm:t>
    </dgm:pt>
    <dgm:pt modelId="{14B39500-6B91-4BC5-96F0-6231B301814C}">
      <dgm:prSet custT="1"/>
      <dgm:spPr/>
      <dgm:t>
        <a:bodyPr/>
        <a:lstStyle/>
        <a:p>
          <a:r>
            <a:rPr lang="en-US" sz="2400" dirty="0"/>
            <a:t>Focus on HLV countries (U.S, Brazil, Reunion Islands) to boost customer retention. </a:t>
          </a:r>
        </a:p>
      </dgm:t>
    </dgm:pt>
    <dgm:pt modelId="{223AC4E8-FAB2-4D0B-986B-6E1F3ECA4D1B}" type="parTrans" cxnId="{46BC1D55-F5D1-4DBF-97BC-54AD6ECAC320}">
      <dgm:prSet/>
      <dgm:spPr/>
      <dgm:t>
        <a:bodyPr/>
        <a:lstStyle/>
        <a:p>
          <a:endParaRPr lang="en-US"/>
        </a:p>
      </dgm:t>
    </dgm:pt>
    <dgm:pt modelId="{9CBB76C7-1C3D-4FF3-BC6B-00253642DDA5}" type="sibTrans" cxnId="{46BC1D55-F5D1-4DBF-97BC-54AD6ECAC320}">
      <dgm:prSet/>
      <dgm:spPr/>
      <dgm:t>
        <a:bodyPr/>
        <a:lstStyle/>
        <a:p>
          <a:endParaRPr lang="en-US"/>
        </a:p>
      </dgm:t>
    </dgm:pt>
    <dgm:pt modelId="{EC158CA0-C146-4811-AB6D-CE87E1E4004C}">
      <dgm:prSet custT="1"/>
      <dgm:spPr/>
      <dgm:t>
        <a:bodyPr/>
        <a:lstStyle/>
        <a:p>
          <a:r>
            <a:rPr lang="en-US" sz="2400"/>
            <a:t>The United States, India, and China have the largest customer bases and are among the top revenue producing countries. </a:t>
          </a:r>
          <a:endParaRPr lang="en-US" sz="2400" dirty="0"/>
        </a:p>
      </dgm:t>
    </dgm:pt>
    <dgm:pt modelId="{DC8DB9D7-056A-40EE-804B-0257FDBD8CA3}" type="parTrans" cxnId="{038411F3-5D99-4BC7-957E-BE2EFC79E5E6}">
      <dgm:prSet/>
      <dgm:spPr/>
      <dgm:t>
        <a:bodyPr/>
        <a:lstStyle/>
        <a:p>
          <a:endParaRPr lang="en-US"/>
        </a:p>
      </dgm:t>
    </dgm:pt>
    <dgm:pt modelId="{72474703-B35F-4844-8B4A-35F3E0AAA49F}" type="sibTrans" cxnId="{038411F3-5D99-4BC7-957E-BE2EFC79E5E6}">
      <dgm:prSet/>
      <dgm:spPr/>
      <dgm:t>
        <a:bodyPr/>
        <a:lstStyle/>
        <a:p>
          <a:endParaRPr lang="en-US"/>
        </a:p>
      </dgm:t>
    </dgm:pt>
    <dgm:pt modelId="{806DBF20-B6B0-424C-9740-E82039588C85}" type="pres">
      <dgm:prSet presAssocID="{828A9F4E-25CB-4286-B642-674CE05D959D}" presName="linear" presStyleCnt="0">
        <dgm:presLayoutVars>
          <dgm:animLvl val="lvl"/>
          <dgm:resizeHandles val="exact"/>
        </dgm:presLayoutVars>
      </dgm:prSet>
      <dgm:spPr/>
    </dgm:pt>
    <dgm:pt modelId="{974AF623-D9CD-4EFB-BC98-65BC24024832}" type="pres">
      <dgm:prSet presAssocID="{9A453B91-AA49-4C07-B049-D679A8E311C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0D7A5B7-1944-4B4D-8C9A-8CE9687385CB}" type="pres">
      <dgm:prSet presAssocID="{E1A0FD10-D08E-472F-B341-AC32EC05C462}" presName="spacer" presStyleCnt="0"/>
      <dgm:spPr/>
    </dgm:pt>
    <dgm:pt modelId="{B4E495C2-6B2F-4378-AA26-40C4D23527BB}" type="pres">
      <dgm:prSet presAssocID="{73DBD7C4-FDFC-47C5-964A-65360B44022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9A3B82-10A1-4032-BF30-7D61F1DFA019}" type="pres">
      <dgm:prSet presAssocID="{9D8EECFF-7CDF-4B9E-985D-9375E70076CA}" presName="spacer" presStyleCnt="0"/>
      <dgm:spPr/>
    </dgm:pt>
    <dgm:pt modelId="{DF56B40B-87C9-4D03-8A7C-A4EBD0B3DB1B}" type="pres">
      <dgm:prSet presAssocID="{14B39500-6B91-4BC5-96F0-6231B30181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DEDD4B-ED42-4F40-B409-5F85B731689E}" type="pres">
      <dgm:prSet presAssocID="{9CBB76C7-1C3D-4FF3-BC6B-00253642DDA5}" presName="spacer" presStyleCnt="0"/>
      <dgm:spPr/>
    </dgm:pt>
    <dgm:pt modelId="{86B02CBC-2ED0-4EF9-8050-0D12B8907F0C}" type="pres">
      <dgm:prSet presAssocID="{EC158CA0-C146-4811-AB6D-CE87E1E4004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7537406-AC07-4F3B-BFA5-F7176E5F3E46}" srcId="{828A9F4E-25CB-4286-B642-674CE05D959D}" destId="{73DBD7C4-FDFC-47C5-964A-65360B44022C}" srcOrd="1" destOrd="0" parTransId="{5FF41E7D-3273-4AAA-8C2A-E29B56511087}" sibTransId="{9D8EECFF-7CDF-4B9E-985D-9375E70076CA}"/>
    <dgm:cxn modelId="{C6315D0D-719E-4A2C-9C07-412A06143661}" type="presOf" srcId="{EC158CA0-C146-4811-AB6D-CE87E1E4004C}" destId="{86B02CBC-2ED0-4EF9-8050-0D12B8907F0C}" srcOrd="0" destOrd="0" presId="urn:microsoft.com/office/officeart/2005/8/layout/vList2"/>
    <dgm:cxn modelId="{89009C3D-F9F6-4FE4-980E-E912B5FC87BC}" type="presOf" srcId="{14B39500-6B91-4BC5-96F0-6231B301814C}" destId="{DF56B40B-87C9-4D03-8A7C-A4EBD0B3DB1B}" srcOrd="0" destOrd="0" presId="urn:microsoft.com/office/officeart/2005/8/layout/vList2"/>
    <dgm:cxn modelId="{D855DE6B-32AB-4165-A940-08EC73484D3B}" type="presOf" srcId="{73DBD7C4-FDFC-47C5-964A-65360B44022C}" destId="{B4E495C2-6B2F-4378-AA26-40C4D23527BB}" srcOrd="0" destOrd="0" presId="urn:microsoft.com/office/officeart/2005/8/layout/vList2"/>
    <dgm:cxn modelId="{46BC1D55-F5D1-4DBF-97BC-54AD6ECAC320}" srcId="{828A9F4E-25CB-4286-B642-674CE05D959D}" destId="{14B39500-6B91-4BC5-96F0-6231B301814C}" srcOrd="2" destOrd="0" parTransId="{223AC4E8-FAB2-4D0B-986B-6E1F3ECA4D1B}" sibTransId="{9CBB76C7-1C3D-4FF3-BC6B-00253642DDA5}"/>
    <dgm:cxn modelId="{73955099-4717-40B6-9B92-E0CB09FAD93E}" type="presOf" srcId="{828A9F4E-25CB-4286-B642-674CE05D959D}" destId="{806DBF20-B6B0-424C-9740-E82039588C85}" srcOrd="0" destOrd="0" presId="urn:microsoft.com/office/officeart/2005/8/layout/vList2"/>
    <dgm:cxn modelId="{F3AEA3DA-028A-4EAB-B782-316FD95A4CBD}" srcId="{828A9F4E-25CB-4286-B642-674CE05D959D}" destId="{9A453B91-AA49-4C07-B049-D679A8E311C5}" srcOrd="0" destOrd="0" parTransId="{9F13BA67-A852-46EE-87E5-D98623D81711}" sibTransId="{E1A0FD10-D08E-472F-B341-AC32EC05C462}"/>
    <dgm:cxn modelId="{F6A220DE-60D7-4EFD-A4F2-DC3410E61886}" type="presOf" srcId="{9A453B91-AA49-4C07-B049-D679A8E311C5}" destId="{974AF623-D9CD-4EFB-BC98-65BC24024832}" srcOrd="0" destOrd="0" presId="urn:microsoft.com/office/officeart/2005/8/layout/vList2"/>
    <dgm:cxn modelId="{038411F3-5D99-4BC7-957E-BE2EFC79E5E6}" srcId="{828A9F4E-25CB-4286-B642-674CE05D959D}" destId="{EC158CA0-C146-4811-AB6D-CE87E1E4004C}" srcOrd="3" destOrd="0" parTransId="{DC8DB9D7-056A-40EE-804B-0257FDBD8CA3}" sibTransId="{72474703-B35F-4844-8B4A-35F3E0AAA49F}"/>
    <dgm:cxn modelId="{DE329968-F708-4048-A033-FF159896BB19}" type="presParOf" srcId="{806DBF20-B6B0-424C-9740-E82039588C85}" destId="{974AF623-D9CD-4EFB-BC98-65BC24024832}" srcOrd="0" destOrd="0" presId="urn:microsoft.com/office/officeart/2005/8/layout/vList2"/>
    <dgm:cxn modelId="{12CB0297-04FE-4CDC-8524-ABC75DF1B23F}" type="presParOf" srcId="{806DBF20-B6B0-424C-9740-E82039588C85}" destId="{40D7A5B7-1944-4B4D-8C9A-8CE9687385CB}" srcOrd="1" destOrd="0" presId="urn:microsoft.com/office/officeart/2005/8/layout/vList2"/>
    <dgm:cxn modelId="{E0B0E713-08A8-4291-9AC1-E8EF2D9C6A0F}" type="presParOf" srcId="{806DBF20-B6B0-424C-9740-E82039588C85}" destId="{B4E495C2-6B2F-4378-AA26-40C4D23527BB}" srcOrd="2" destOrd="0" presId="urn:microsoft.com/office/officeart/2005/8/layout/vList2"/>
    <dgm:cxn modelId="{1A81C026-CEAD-4E72-A30C-EB30CAEB3808}" type="presParOf" srcId="{806DBF20-B6B0-424C-9740-E82039588C85}" destId="{709A3B82-10A1-4032-BF30-7D61F1DFA019}" srcOrd="3" destOrd="0" presId="urn:microsoft.com/office/officeart/2005/8/layout/vList2"/>
    <dgm:cxn modelId="{85B9E60B-9BFB-4D6F-9787-A6688F7E8548}" type="presParOf" srcId="{806DBF20-B6B0-424C-9740-E82039588C85}" destId="{DF56B40B-87C9-4D03-8A7C-A4EBD0B3DB1B}" srcOrd="4" destOrd="0" presId="urn:microsoft.com/office/officeart/2005/8/layout/vList2"/>
    <dgm:cxn modelId="{818BEECA-F66E-4DF2-9D06-0188979C7F84}" type="presParOf" srcId="{806DBF20-B6B0-424C-9740-E82039588C85}" destId="{96DEDD4B-ED42-4F40-B409-5F85B731689E}" srcOrd="5" destOrd="0" presId="urn:microsoft.com/office/officeart/2005/8/layout/vList2"/>
    <dgm:cxn modelId="{2717A38E-3B3C-4AC1-8652-9FAA9416C7A7}" type="presParOf" srcId="{806DBF20-B6B0-424C-9740-E82039588C85}" destId="{86B02CBC-2ED0-4EF9-8050-0D12B8907F0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54C4FA-46A8-4CAD-98E5-A48EFEBB39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B7C156-415F-429F-A2DC-9D38FCA40142}">
      <dgm:prSet/>
      <dgm:spPr/>
      <dgm:t>
        <a:bodyPr/>
        <a:lstStyle/>
        <a:p>
          <a:r>
            <a:rPr lang="en-US" dirty="0"/>
            <a:t>We currently lack a customer base in Australia and should analyze local demographics to find what films could be popular to aid in expansion efforts. </a:t>
          </a:r>
        </a:p>
      </dgm:t>
    </dgm:pt>
    <dgm:pt modelId="{E9A60C9E-0834-48E0-A51A-98D3A89D36D3}" type="parTrans" cxnId="{AC8E9FFE-DA63-4401-B623-9A0A4002E354}">
      <dgm:prSet/>
      <dgm:spPr/>
      <dgm:t>
        <a:bodyPr/>
        <a:lstStyle/>
        <a:p>
          <a:endParaRPr lang="en-US"/>
        </a:p>
      </dgm:t>
    </dgm:pt>
    <dgm:pt modelId="{6F0396A5-5AFF-44F1-B4BB-89C3929496A9}" type="sibTrans" cxnId="{AC8E9FFE-DA63-4401-B623-9A0A4002E354}">
      <dgm:prSet/>
      <dgm:spPr/>
      <dgm:t>
        <a:bodyPr/>
        <a:lstStyle/>
        <a:p>
          <a:endParaRPr lang="en-US"/>
        </a:p>
      </dgm:t>
    </dgm:pt>
    <dgm:pt modelId="{A1DE427E-145C-42A6-A145-0045AB4EA8A2}">
      <dgm:prSet/>
      <dgm:spPr/>
      <dgm:t>
        <a:bodyPr/>
        <a:lstStyle/>
        <a:p>
          <a:r>
            <a:rPr lang="en-US" dirty="0"/>
            <a:t>Popular genres and films rated PG-13 seem to appeal to a wide audience and should be prioritized in marketing campaigns.</a:t>
          </a:r>
        </a:p>
      </dgm:t>
    </dgm:pt>
    <dgm:pt modelId="{2D967034-99C6-4AAD-A1F6-41895F5AFA56}" type="parTrans" cxnId="{A1ECA551-8393-459F-92C3-7290719EC675}">
      <dgm:prSet/>
      <dgm:spPr/>
      <dgm:t>
        <a:bodyPr/>
        <a:lstStyle/>
        <a:p>
          <a:endParaRPr lang="en-US"/>
        </a:p>
      </dgm:t>
    </dgm:pt>
    <dgm:pt modelId="{BE755DA9-2B13-4733-A7D4-8DFFF8FFB091}" type="sibTrans" cxnId="{A1ECA551-8393-459F-92C3-7290719EC675}">
      <dgm:prSet/>
      <dgm:spPr/>
      <dgm:t>
        <a:bodyPr/>
        <a:lstStyle/>
        <a:p>
          <a:endParaRPr lang="en-US"/>
        </a:p>
      </dgm:t>
    </dgm:pt>
    <dgm:pt modelId="{0C1C45F7-005E-4179-9121-2AAFB097BF89}">
      <dgm:prSet/>
      <dgm:spPr/>
      <dgm:t>
        <a:bodyPr/>
        <a:lstStyle/>
        <a:p>
          <a:r>
            <a:rPr lang="en-US" dirty="0"/>
            <a:t>Investigate why genres like thrillers are underperforming and consider reallocating funds to expand inventory of genres with strong earning potential such as Sports films. </a:t>
          </a:r>
        </a:p>
      </dgm:t>
    </dgm:pt>
    <dgm:pt modelId="{3A382EDD-9B28-4B3B-9153-4094E8DBA3CC}" type="parTrans" cxnId="{3CD1FCC7-0D65-4E98-94C6-B4E707DC4CE5}">
      <dgm:prSet/>
      <dgm:spPr/>
      <dgm:t>
        <a:bodyPr/>
        <a:lstStyle/>
        <a:p>
          <a:endParaRPr lang="en-US"/>
        </a:p>
      </dgm:t>
    </dgm:pt>
    <dgm:pt modelId="{5F3DAD49-E670-40FF-BEB2-F7B99B4C9AAE}" type="sibTrans" cxnId="{3CD1FCC7-0D65-4E98-94C6-B4E707DC4CE5}">
      <dgm:prSet/>
      <dgm:spPr/>
      <dgm:t>
        <a:bodyPr/>
        <a:lstStyle/>
        <a:p>
          <a:endParaRPr lang="en-US"/>
        </a:p>
      </dgm:t>
    </dgm:pt>
    <dgm:pt modelId="{99B7EF37-E1BC-443E-921C-5A97D4A0652F}">
      <dgm:prSet/>
      <dgm:spPr/>
      <dgm:t>
        <a:bodyPr/>
        <a:lstStyle/>
        <a:p>
          <a:r>
            <a:rPr lang="en-US" dirty="0"/>
            <a:t>Increase current investments in regions with high LTV customers and revenue producing countries, particularly in the U.S, India, and China.</a:t>
          </a:r>
        </a:p>
      </dgm:t>
    </dgm:pt>
    <dgm:pt modelId="{DF46BE44-A1AE-4B92-9C64-2EF11DEA69AC}" type="parTrans" cxnId="{F1270330-AB8A-4954-9138-6349566FA654}">
      <dgm:prSet/>
      <dgm:spPr/>
      <dgm:t>
        <a:bodyPr/>
        <a:lstStyle/>
        <a:p>
          <a:endParaRPr lang="en-US"/>
        </a:p>
      </dgm:t>
    </dgm:pt>
    <dgm:pt modelId="{F31B8A92-5EF4-4BF3-93FE-87E812776826}" type="sibTrans" cxnId="{F1270330-AB8A-4954-9138-6349566FA654}">
      <dgm:prSet/>
      <dgm:spPr/>
      <dgm:t>
        <a:bodyPr/>
        <a:lstStyle/>
        <a:p>
          <a:endParaRPr lang="en-US"/>
        </a:p>
      </dgm:t>
    </dgm:pt>
    <dgm:pt modelId="{F56D7726-D5AC-4687-8CB0-B0EC0F1763BD}" type="pres">
      <dgm:prSet presAssocID="{8F54C4FA-46A8-4CAD-98E5-A48EFEBB3965}" presName="linear" presStyleCnt="0">
        <dgm:presLayoutVars>
          <dgm:animLvl val="lvl"/>
          <dgm:resizeHandles val="exact"/>
        </dgm:presLayoutVars>
      </dgm:prSet>
      <dgm:spPr/>
    </dgm:pt>
    <dgm:pt modelId="{D1AE3F26-A765-4A50-8D0E-073D48760A02}" type="pres">
      <dgm:prSet presAssocID="{A1DE427E-145C-42A6-A145-0045AB4EA8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FA4511-57B6-4671-BD0F-38474302E6B5}" type="pres">
      <dgm:prSet presAssocID="{BE755DA9-2B13-4733-A7D4-8DFFF8FFB091}" presName="spacer" presStyleCnt="0"/>
      <dgm:spPr/>
    </dgm:pt>
    <dgm:pt modelId="{37BF294A-86AE-4ED8-804B-7680575E835C}" type="pres">
      <dgm:prSet presAssocID="{99B7EF37-E1BC-443E-921C-5A97D4A065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50A6B3-BAF0-4950-89E5-EAE92E142AFC}" type="pres">
      <dgm:prSet presAssocID="{F31B8A92-5EF4-4BF3-93FE-87E812776826}" presName="spacer" presStyleCnt="0"/>
      <dgm:spPr/>
    </dgm:pt>
    <dgm:pt modelId="{D8C10949-6B87-4591-B88C-DEE1B3071A8D}" type="pres">
      <dgm:prSet presAssocID="{0C1C45F7-005E-4179-9121-2AAFB097BF8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25CC491-A8E6-414B-B0EA-0C6C584A0201}" type="pres">
      <dgm:prSet presAssocID="{5F3DAD49-E670-40FF-BEB2-F7B99B4C9AAE}" presName="spacer" presStyleCnt="0"/>
      <dgm:spPr/>
    </dgm:pt>
    <dgm:pt modelId="{4F8FEB83-7486-4BBB-9DF8-35506964816F}" type="pres">
      <dgm:prSet presAssocID="{72B7C156-415F-429F-A2DC-9D38FCA4014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6063825-7CDB-477B-9EA3-9ADA9A9E1887}" type="presOf" srcId="{8F54C4FA-46A8-4CAD-98E5-A48EFEBB3965}" destId="{F56D7726-D5AC-4687-8CB0-B0EC0F1763BD}" srcOrd="0" destOrd="0" presId="urn:microsoft.com/office/officeart/2005/8/layout/vList2"/>
    <dgm:cxn modelId="{2291BA2B-C9FF-4322-AE57-B64748DED94F}" type="presOf" srcId="{0C1C45F7-005E-4179-9121-2AAFB097BF89}" destId="{D8C10949-6B87-4591-B88C-DEE1B3071A8D}" srcOrd="0" destOrd="0" presId="urn:microsoft.com/office/officeart/2005/8/layout/vList2"/>
    <dgm:cxn modelId="{F1270330-AB8A-4954-9138-6349566FA654}" srcId="{8F54C4FA-46A8-4CAD-98E5-A48EFEBB3965}" destId="{99B7EF37-E1BC-443E-921C-5A97D4A0652F}" srcOrd="1" destOrd="0" parTransId="{DF46BE44-A1AE-4B92-9C64-2EF11DEA69AC}" sibTransId="{F31B8A92-5EF4-4BF3-93FE-87E812776826}"/>
    <dgm:cxn modelId="{A1ECA551-8393-459F-92C3-7290719EC675}" srcId="{8F54C4FA-46A8-4CAD-98E5-A48EFEBB3965}" destId="{A1DE427E-145C-42A6-A145-0045AB4EA8A2}" srcOrd="0" destOrd="0" parTransId="{2D967034-99C6-4AAD-A1F6-41895F5AFA56}" sibTransId="{BE755DA9-2B13-4733-A7D4-8DFFF8FFB091}"/>
    <dgm:cxn modelId="{F5D92478-CAFD-4380-AD78-F5A1EE1C485F}" type="presOf" srcId="{99B7EF37-E1BC-443E-921C-5A97D4A0652F}" destId="{37BF294A-86AE-4ED8-804B-7680575E835C}" srcOrd="0" destOrd="0" presId="urn:microsoft.com/office/officeart/2005/8/layout/vList2"/>
    <dgm:cxn modelId="{C0315C9B-80E4-4C51-80E3-89F1E3D6C93B}" type="presOf" srcId="{72B7C156-415F-429F-A2DC-9D38FCA40142}" destId="{4F8FEB83-7486-4BBB-9DF8-35506964816F}" srcOrd="0" destOrd="0" presId="urn:microsoft.com/office/officeart/2005/8/layout/vList2"/>
    <dgm:cxn modelId="{7D6023C3-CEFF-4E53-A030-8101B41D5DAF}" type="presOf" srcId="{A1DE427E-145C-42A6-A145-0045AB4EA8A2}" destId="{D1AE3F26-A765-4A50-8D0E-073D48760A02}" srcOrd="0" destOrd="0" presId="urn:microsoft.com/office/officeart/2005/8/layout/vList2"/>
    <dgm:cxn modelId="{3CD1FCC7-0D65-4E98-94C6-B4E707DC4CE5}" srcId="{8F54C4FA-46A8-4CAD-98E5-A48EFEBB3965}" destId="{0C1C45F7-005E-4179-9121-2AAFB097BF89}" srcOrd="2" destOrd="0" parTransId="{3A382EDD-9B28-4B3B-9153-4094E8DBA3CC}" sibTransId="{5F3DAD49-E670-40FF-BEB2-F7B99B4C9AAE}"/>
    <dgm:cxn modelId="{AC8E9FFE-DA63-4401-B623-9A0A4002E354}" srcId="{8F54C4FA-46A8-4CAD-98E5-A48EFEBB3965}" destId="{72B7C156-415F-429F-A2DC-9D38FCA40142}" srcOrd="3" destOrd="0" parTransId="{E9A60C9E-0834-48E0-A51A-98D3A89D36D3}" sibTransId="{6F0396A5-5AFF-44F1-B4BB-89C3929496A9}"/>
    <dgm:cxn modelId="{D5FF1987-4A43-4F6A-A077-FE2780FBD4D6}" type="presParOf" srcId="{F56D7726-D5AC-4687-8CB0-B0EC0F1763BD}" destId="{D1AE3F26-A765-4A50-8D0E-073D48760A02}" srcOrd="0" destOrd="0" presId="urn:microsoft.com/office/officeart/2005/8/layout/vList2"/>
    <dgm:cxn modelId="{27C7DCE3-F64C-4E8E-80C3-F6705E3C25B4}" type="presParOf" srcId="{F56D7726-D5AC-4687-8CB0-B0EC0F1763BD}" destId="{3FFA4511-57B6-4671-BD0F-38474302E6B5}" srcOrd="1" destOrd="0" presId="urn:microsoft.com/office/officeart/2005/8/layout/vList2"/>
    <dgm:cxn modelId="{2768D191-C90C-4722-84FD-D1181D3F46E2}" type="presParOf" srcId="{F56D7726-D5AC-4687-8CB0-B0EC0F1763BD}" destId="{37BF294A-86AE-4ED8-804B-7680575E835C}" srcOrd="2" destOrd="0" presId="urn:microsoft.com/office/officeart/2005/8/layout/vList2"/>
    <dgm:cxn modelId="{7B836149-6C44-4A38-995C-7E70A57EEF45}" type="presParOf" srcId="{F56D7726-D5AC-4687-8CB0-B0EC0F1763BD}" destId="{5350A6B3-BAF0-4950-89E5-EAE92E142AFC}" srcOrd="3" destOrd="0" presId="urn:microsoft.com/office/officeart/2005/8/layout/vList2"/>
    <dgm:cxn modelId="{45EFCE2B-21BC-4012-8332-C0C89B82E307}" type="presParOf" srcId="{F56D7726-D5AC-4687-8CB0-B0EC0F1763BD}" destId="{D8C10949-6B87-4591-B88C-DEE1B3071A8D}" srcOrd="4" destOrd="0" presId="urn:microsoft.com/office/officeart/2005/8/layout/vList2"/>
    <dgm:cxn modelId="{99A56E5B-AB29-46DA-9E6F-54249D286557}" type="presParOf" srcId="{F56D7726-D5AC-4687-8CB0-B0EC0F1763BD}" destId="{525CC491-A8E6-414B-B0EA-0C6C584A0201}" srcOrd="5" destOrd="0" presId="urn:microsoft.com/office/officeart/2005/8/layout/vList2"/>
    <dgm:cxn modelId="{8F999CF3-E38A-4998-9F88-2B128347BCF5}" type="presParOf" srcId="{F56D7726-D5AC-4687-8CB0-B0EC0F1763BD}" destId="{4F8FEB83-7486-4BBB-9DF8-3550696481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6F67E-FF12-4175-9A7F-D93F2A5253AA}">
      <dsp:nvSpPr>
        <dsp:cNvPr id="0" name=""/>
        <dsp:cNvSpPr/>
      </dsp:nvSpPr>
      <dsp:spPr>
        <a:xfrm>
          <a:off x="56292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EEB89-D6B9-40DD-84C7-DE735571EFB3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7EAB0-0AE7-41AE-B8D4-6E9B48B4F665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In Which countries are </a:t>
          </a:r>
          <a:r>
            <a:rPr lang="en-US" sz="1300" kern="1200" dirty="0" err="1"/>
            <a:t>Rockbuster</a:t>
          </a:r>
          <a:r>
            <a:rPr lang="en-US" sz="1300" kern="1200" dirty="0"/>
            <a:t> customers based?</a:t>
          </a:r>
        </a:p>
      </dsp:txBody>
      <dsp:txXfrm>
        <a:off x="100682" y="2684598"/>
        <a:ext cx="2370489" cy="720000"/>
      </dsp:txXfrm>
    </dsp:sp>
    <dsp:sp modelId="{69BD22D5-1CD9-4B92-BE3C-12A0768184C8}">
      <dsp:nvSpPr>
        <dsp:cNvPr id="0" name=""/>
        <dsp:cNvSpPr/>
      </dsp:nvSpPr>
      <dsp:spPr>
        <a:xfrm>
          <a:off x="334825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9F16E6-D216-4AC9-9903-3B4FB23D3EF8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C9252-BDC0-4862-8186-7D9D045784B9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Where are customers with a high lifetime value based?</a:t>
          </a:r>
        </a:p>
      </dsp:txBody>
      <dsp:txXfrm>
        <a:off x="2886007" y="2684598"/>
        <a:ext cx="2370489" cy="720000"/>
      </dsp:txXfrm>
    </dsp:sp>
    <dsp:sp modelId="{58D62851-F88A-4838-80A7-4115B05AA462}">
      <dsp:nvSpPr>
        <dsp:cNvPr id="0" name=""/>
        <dsp:cNvSpPr/>
      </dsp:nvSpPr>
      <dsp:spPr>
        <a:xfrm>
          <a:off x="613357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4DB06-89FC-44F7-BEC1-1D27D5FCF511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A0A4F-F4BE-4D35-AFE6-62999BF8E9D7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Which movies contributed the most/least to revenue gain?</a:t>
          </a:r>
        </a:p>
      </dsp:txBody>
      <dsp:txXfrm>
        <a:off x="5671332" y="2684598"/>
        <a:ext cx="2370489" cy="720000"/>
      </dsp:txXfrm>
    </dsp:sp>
    <dsp:sp modelId="{C46A9F30-4110-482D-97F7-CEE6BF09871F}">
      <dsp:nvSpPr>
        <dsp:cNvPr id="0" name=""/>
        <dsp:cNvSpPr/>
      </dsp:nvSpPr>
      <dsp:spPr>
        <a:xfrm>
          <a:off x="891890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9BE97-03EB-4CAB-83F3-6A72A4D4B31F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606C-DF7E-4E2C-A1C1-73E83171E7D8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How do sales figures vary across different geographic regions?</a:t>
          </a:r>
        </a:p>
      </dsp:txBody>
      <dsp:txXfrm>
        <a:off x="8456657" y="2684598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712E9-2C6E-41A2-8DFD-9471F66C8854}">
      <dsp:nvSpPr>
        <dsp:cNvPr id="0" name=""/>
        <dsp:cNvSpPr/>
      </dsp:nvSpPr>
      <dsp:spPr>
        <a:xfrm>
          <a:off x="0" y="222340"/>
          <a:ext cx="5517164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193" tIns="312420" rIns="4281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Rental Duration: 4.9 days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Rental Rate: $2.98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Replacement Cost: $19.98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Film Length: 115.27 minutes</a:t>
          </a:r>
        </a:p>
      </dsp:txBody>
      <dsp:txXfrm>
        <a:off x="0" y="222340"/>
        <a:ext cx="5517164" cy="1370250"/>
      </dsp:txXfrm>
    </dsp:sp>
    <dsp:sp modelId="{1C77A913-81E0-4678-87FB-4A308E5E4E22}">
      <dsp:nvSpPr>
        <dsp:cNvPr id="0" name=""/>
        <dsp:cNvSpPr/>
      </dsp:nvSpPr>
      <dsp:spPr>
        <a:xfrm>
          <a:off x="275858" y="940"/>
          <a:ext cx="3862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75" tIns="0" rIns="145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Average </a:t>
          </a:r>
        </a:p>
      </dsp:txBody>
      <dsp:txXfrm>
        <a:off x="297474" y="22556"/>
        <a:ext cx="3818782" cy="399568"/>
      </dsp:txXfrm>
    </dsp:sp>
    <dsp:sp modelId="{95143FF3-5A51-408A-AD0E-7EFC0F05B0AF}">
      <dsp:nvSpPr>
        <dsp:cNvPr id="0" name=""/>
        <dsp:cNvSpPr/>
      </dsp:nvSpPr>
      <dsp:spPr>
        <a:xfrm>
          <a:off x="0" y="1894990"/>
          <a:ext cx="5517164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193" tIns="312420" rIns="4281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Rental Duration: 3 days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Rental Rate: $0.99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Replacement Cost: $9.99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Film Length: 46 minutes</a:t>
          </a:r>
        </a:p>
      </dsp:txBody>
      <dsp:txXfrm>
        <a:off x="0" y="1894990"/>
        <a:ext cx="5517164" cy="1370250"/>
      </dsp:txXfrm>
    </dsp:sp>
    <dsp:sp modelId="{0B7071F6-29CD-4405-B9E8-20C4A8CDBDC1}">
      <dsp:nvSpPr>
        <dsp:cNvPr id="0" name=""/>
        <dsp:cNvSpPr/>
      </dsp:nvSpPr>
      <dsp:spPr>
        <a:xfrm>
          <a:off x="275858" y="1673590"/>
          <a:ext cx="3862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75" tIns="0" rIns="145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Minimum</a:t>
          </a:r>
        </a:p>
      </dsp:txBody>
      <dsp:txXfrm>
        <a:off x="297474" y="1695206"/>
        <a:ext cx="3818782" cy="399568"/>
      </dsp:txXfrm>
    </dsp:sp>
    <dsp:sp modelId="{2DD037E1-C54A-4B7E-B9EF-B8DD24C4AC1D}">
      <dsp:nvSpPr>
        <dsp:cNvPr id="0" name=""/>
        <dsp:cNvSpPr/>
      </dsp:nvSpPr>
      <dsp:spPr>
        <a:xfrm>
          <a:off x="0" y="3567640"/>
          <a:ext cx="5517164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193" tIns="312420" rIns="4281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Rental Duration: 7 days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Rental Rate: $4.99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Replacement Cost: $29.99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Film Length: 185 minutes</a:t>
          </a:r>
        </a:p>
      </dsp:txBody>
      <dsp:txXfrm>
        <a:off x="0" y="3567640"/>
        <a:ext cx="5517164" cy="1370250"/>
      </dsp:txXfrm>
    </dsp:sp>
    <dsp:sp modelId="{745F7C65-F8B5-449A-B413-885441C21804}">
      <dsp:nvSpPr>
        <dsp:cNvPr id="0" name=""/>
        <dsp:cNvSpPr/>
      </dsp:nvSpPr>
      <dsp:spPr>
        <a:xfrm>
          <a:off x="275858" y="3346240"/>
          <a:ext cx="38620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75" tIns="0" rIns="145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Maximum</a:t>
          </a:r>
        </a:p>
      </dsp:txBody>
      <dsp:txXfrm>
        <a:off x="297474" y="3367856"/>
        <a:ext cx="3818782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AF623-D9CD-4EFB-BC98-65BC24024832}">
      <dsp:nvSpPr>
        <dsp:cNvPr id="0" name=""/>
        <dsp:cNvSpPr/>
      </dsp:nvSpPr>
      <dsp:spPr>
        <a:xfrm>
          <a:off x="0" y="48273"/>
          <a:ext cx="6555347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Sports, Sci-Fi, and Animation were the top three genres by total revenue. </a:t>
          </a:r>
        </a:p>
      </dsp:txBody>
      <dsp:txXfrm>
        <a:off x="64397" y="112670"/>
        <a:ext cx="6426553" cy="1190381"/>
      </dsp:txXfrm>
    </dsp:sp>
    <dsp:sp modelId="{B4E495C2-6B2F-4378-AA26-40C4D23527BB}">
      <dsp:nvSpPr>
        <dsp:cNvPr id="0" name=""/>
        <dsp:cNvSpPr/>
      </dsp:nvSpPr>
      <dsp:spPr>
        <a:xfrm>
          <a:off x="0" y="1425048"/>
          <a:ext cx="6555347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Films rated PG-13 produced the most revenue among all rating categories.</a:t>
          </a:r>
        </a:p>
      </dsp:txBody>
      <dsp:txXfrm>
        <a:off x="64397" y="1489445"/>
        <a:ext cx="6426553" cy="1190381"/>
      </dsp:txXfrm>
    </dsp:sp>
    <dsp:sp modelId="{DF56B40B-87C9-4D03-8A7C-A4EBD0B3DB1B}">
      <dsp:nvSpPr>
        <dsp:cNvPr id="0" name=""/>
        <dsp:cNvSpPr/>
      </dsp:nvSpPr>
      <dsp:spPr>
        <a:xfrm>
          <a:off x="0" y="2801823"/>
          <a:ext cx="6555347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Focus on HLV countries (U.S, Brazil, Reunion Islands) to boost customer retention. </a:t>
          </a:r>
        </a:p>
      </dsp:txBody>
      <dsp:txXfrm>
        <a:off x="64397" y="2866220"/>
        <a:ext cx="6426553" cy="1190381"/>
      </dsp:txXfrm>
    </dsp:sp>
    <dsp:sp modelId="{86B02CBC-2ED0-4EF9-8050-0D12B8907F0C}">
      <dsp:nvSpPr>
        <dsp:cNvPr id="0" name=""/>
        <dsp:cNvSpPr/>
      </dsp:nvSpPr>
      <dsp:spPr>
        <a:xfrm>
          <a:off x="0" y="4178598"/>
          <a:ext cx="6555347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United States, India, and China have the largest customer bases and are among the top revenue producing countries. </a:t>
          </a:r>
          <a:endParaRPr lang="en-US" sz="2400" kern="1200" dirty="0"/>
        </a:p>
      </dsp:txBody>
      <dsp:txXfrm>
        <a:off x="64397" y="4242995"/>
        <a:ext cx="6426553" cy="11903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E3F26-A765-4A50-8D0E-073D48760A02}">
      <dsp:nvSpPr>
        <dsp:cNvPr id="0" name=""/>
        <dsp:cNvSpPr/>
      </dsp:nvSpPr>
      <dsp:spPr>
        <a:xfrm>
          <a:off x="0" y="487023"/>
          <a:ext cx="6555347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Popular genres and films rated PG-13 seem to appeal to a wide audience and should be prioritized in marketing campaigns.</a:t>
          </a:r>
        </a:p>
      </dsp:txBody>
      <dsp:txXfrm>
        <a:off x="53688" y="540711"/>
        <a:ext cx="6447971" cy="992424"/>
      </dsp:txXfrm>
    </dsp:sp>
    <dsp:sp modelId="{37BF294A-86AE-4ED8-804B-7680575E835C}">
      <dsp:nvSpPr>
        <dsp:cNvPr id="0" name=""/>
        <dsp:cNvSpPr/>
      </dsp:nvSpPr>
      <dsp:spPr>
        <a:xfrm>
          <a:off x="0" y="1644423"/>
          <a:ext cx="6555347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Increase current investments in regions with high LTV customers and revenue producing countries, particularly in the U.S, India, and China.</a:t>
          </a:r>
        </a:p>
      </dsp:txBody>
      <dsp:txXfrm>
        <a:off x="53688" y="1698111"/>
        <a:ext cx="6447971" cy="992424"/>
      </dsp:txXfrm>
    </dsp:sp>
    <dsp:sp modelId="{D8C10949-6B87-4591-B88C-DEE1B3071A8D}">
      <dsp:nvSpPr>
        <dsp:cNvPr id="0" name=""/>
        <dsp:cNvSpPr/>
      </dsp:nvSpPr>
      <dsp:spPr>
        <a:xfrm>
          <a:off x="0" y="2801823"/>
          <a:ext cx="6555347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Investigate why genres like thrillers are underperforming and consider reallocating funds to expand inventory of genres with strong earning potential such as Sports films. </a:t>
          </a:r>
        </a:p>
      </dsp:txBody>
      <dsp:txXfrm>
        <a:off x="53688" y="2855511"/>
        <a:ext cx="6447971" cy="992424"/>
      </dsp:txXfrm>
    </dsp:sp>
    <dsp:sp modelId="{4F8FEB83-7486-4BBB-9DF8-35506964816F}">
      <dsp:nvSpPr>
        <dsp:cNvPr id="0" name=""/>
        <dsp:cNvSpPr/>
      </dsp:nvSpPr>
      <dsp:spPr>
        <a:xfrm>
          <a:off x="0" y="3959223"/>
          <a:ext cx="6555347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 currently lack a customer base in Australia and should analyze local demographics to find what films could be popular to aid in expansion efforts. </a:t>
          </a:r>
        </a:p>
      </dsp:txBody>
      <dsp:txXfrm>
        <a:off x="53688" y="4012911"/>
        <a:ext cx="6447971" cy="992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E6EA1-F2A5-4643-99BA-FC6E4F8058B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892AA-11EB-42FC-904A-30B7EF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892AA-11EB-42FC-904A-30B7EF6DFB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6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215BE-FAB0-86E6-3C10-9F014D99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D15666-137F-221D-359D-B78CE5536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6AB13-A6E8-1B5F-05C5-4F465CFB8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D6FD3-6835-DF52-C6D3-FA8709DA2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892AA-11EB-42FC-904A-30B7EF6DFB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3D0EF-C361-CE8F-EDAD-55D2C3714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AE1AA-2F33-389A-816D-2EE9AF4BF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729C3-DF78-B2DD-E53F-AA8149FFA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0449A-9D1C-8E42-AC7B-D602D74A4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892AA-11EB-42FC-904A-30B7EF6DFB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84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892AA-11EB-42FC-904A-30B7EF6DFB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3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6471-FBDF-9435-8DF2-C2AAAA8B5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B6730-CCF4-0F75-95A9-BDCAF8DD2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359E-9699-5792-51DA-AE9A5C01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9904C-3AE9-1732-1C4C-7A193C8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F4728-1DE5-1593-5BF4-E12731BD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3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FA03-7323-0B73-3D8D-820D8281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D48BD-77D3-447E-2AFB-8B3442DBB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E15FE-B983-B47C-EAE1-CCBAD0081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E3C5-AB38-B72F-DBAC-B19B0067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C676A-1FF2-29C8-E7ED-56B16480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9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C1708-4DE2-8A1C-962C-817CECC40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DF66B-4D9E-630C-A191-EA10CB78C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BF95-4378-E6B7-480A-43ECFB66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37134-EAB5-B123-9089-22374FD8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95652-8020-76B0-6D30-F2348E3E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2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D474-75CA-6212-B084-3A513674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42852-D9E0-D72E-A008-E85184EC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D24D5-E175-9D78-B2EE-04261290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74EA6-0D85-FB5C-163A-90CDE229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A0F5D-26BC-E3C5-EDB6-9B86ABD3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9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93A3-173B-BCC0-B5A2-1DB4F5AA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A1B02-17FB-BDF1-9B3E-50417AF0E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16697-3DEE-2B12-8A1F-33DF6834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493DD-DBB7-173D-4066-655CC7E6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0762A-E453-17CB-2F50-DFF2E553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4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62D0-046C-667D-9BC3-F97AE292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88477-6AC6-E01D-C73C-6F135EB7D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AEA28-264F-228B-0BEF-542C9440F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5FD23-B0DC-DA36-C47D-4DE1D174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4CB65-0FF9-6FD8-BAB1-7372F8B9E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297A-F447-CFBB-3F83-77E145B7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1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DB75-89E3-76EC-23F3-DC8AE138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CF116-845B-EC57-9AF4-025CC19DA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9AFBF-3A1A-26EF-B33C-7DE85D584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7B979-15BA-CDB1-430E-676648F98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E8543-D456-1EAB-37C0-D75E839D3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95C68-5FFA-EB77-F18A-CCBEFE8F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F3AD0-536C-12F3-8365-4FBC1FC4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9FA54-8CE4-BD38-6991-1A145895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CEBA-BB60-574B-2FA1-81DEC681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D5F2A-FE6E-FD38-5883-0D17B0EB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068B9-0B1F-B898-46FE-4E071DDC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FF4B2-0A26-D28F-CC55-D79C2044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6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99BCB-031C-69EE-FF07-94E2F939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8F9E4-1CF7-8DBD-24DE-9CC9A7CC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1F202-5F76-27D9-23B2-823FF42D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46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2B82-A4F0-6489-18A9-FBCBB1CA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46591-4920-C1F3-63CE-15D573E6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E2D96-8619-0235-B526-DF44517F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2CCD7-1FB6-DB02-52C2-E95AE9551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BCE47-689A-06B3-7E0A-0F61F194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2EADF-EBE0-2936-364E-A005BA08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2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A525-C0FB-6501-E97B-CC0A6335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F7C00C-3289-353A-16B9-22D60947F2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4615A-9833-936C-57AC-71B8297CB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B3247-59AB-2FBE-6FBE-6D3D1381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81F7F-6A7F-2683-1E28-C4BF6E52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8910C-04C6-84F7-860A-42D3A3ED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4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633FF-5469-4BEB-6255-2C882099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D70B-28AE-BCA7-FB81-BA25B2FD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6380A-CECA-8F2D-0C5F-8D6F30543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C44434-580D-4182-95EB-A36C1FE6D08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9B440-078F-92A4-66FB-48F821EDE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CD47E-E402-FFEF-B29A-093EE5658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5F0B38-CF7B-4F26-BFE6-4E5FE68B2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0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tana.tamaki/viz/RockbusterLaunchStrategyStoryboard/RockbusterStoryboard#1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 descr="Overhead Projector">
            <a:extLst>
              <a:ext uri="{FF2B5EF4-FFF2-40B4-BE49-F238E27FC236}">
                <a16:creationId xmlns:a16="http://schemas.microsoft.com/office/drawing/2014/main" id="{BBCEE990-7ADE-98D1-FA35-F2B0E48AC4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C17D6-901A-E7DD-313F-B777C8E40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Rockbuster</a:t>
            </a:r>
            <a:r>
              <a:rPr lang="en-US" sz="5200" dirty="0">
                <a:solidFill>
                  <a:srgbClr val="FFFFFF"/>
                </a:solidFill>
              </a:rPr>
              <a:t> Stealth LLC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Launch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12ABD-D34C-9F49-5403-305D8FA2E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Tana Tamaki</a:t>
            </a:r>
          </a:p>
        </p:txBody>
      </p:sp>
    </p:spTree>
    <p:extLst>
      <p:ext uri="{BB962C8B-B14F-4D97-AF65-F5344CB8AC3E}">
        <p14:creationId xmlns:p14="http://schemas.microsoft.com/office/powerpoint/2010/main" val="386488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CB816-B5D0-910B-9001-E40ED6F8A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705A0FE-6846-BEAC-A142-364D39F0A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79A8677-CA4A-FD3B-8D0E-4542EAAB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3F0C64-B271-0294-F720-2B9EF915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A15722-294C-BFA1-6ACD-2B141F368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D16A29-89BF-C7DC-8F24-0E76EBA8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BCD2C74-2CB1-1991-BEED-3B429BB95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5DEE9-A796-4A6E-41EC-DA10998E0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FD20D-A54D-E1C1-3A6A-99539C36D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586855"/>
            <a:ext cx="3537459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</a:rPr>
              <a:t>Insights</a:t>
            </a:r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02B12EE3-525D-C20B-7BE9-12C4CDB87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120555"/>
              </p:ext>
            </p:extLst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13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2262A-9E87-8AC5-29EA-00DBA487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80696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Recommendations: Where to Invest in the Top 3 Revenue Producing Countries?</a:t>
            </a:r>
          </a:p>
        </p:txBody>
      </p:sp>
      <p:pic>
        <p:nvPicPr>
          <p:cNvPr id="17" name="Content Placeholder 16" descr="A screenshot of a color chart&#10;&#10;AI-generated content may be incorrect.">
            <a:extLst>
              <a:ext uri="{FF2B5EF4-FFF2-40B4-BE49-F238E27FC236}">
                <a16:creationId xmlns:a16="http://schemas.microsoft.com/office/drawing/2014/main" id="{FA994301-45B9-4F11-0658-960D24B44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74309"/>
            <a:ext cx="9621078" cy="53376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2E8E99-9511-74B2-BDAB-391B7E996EC4}"/>
              </a:ext>
            </a:extLst>
          </p:cNvPr>
          <p:cNvSpPr txBox="1"/>
          <p:nvPr/>
        </p:nvSpPr>
        <p:spPr>
          <a:xfrm>
            <a:off x="9677873" y="1868557"/>
            <a:ext cx="24251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rented genres in </a:t>
            </a:r>
            <a:r>
              <a:rPr lang="en-US" b="1" dirty="0"/>
              <a:t>China</a:t>
            </a:r>
            <a:r>
              <a:rPr lang="en-US" dirty="0"/>
              <a:t> are </a:t>
            </a:r>
            <a:r>
              <a:rPr lang="en-US" b="1" dirty="0"/>
              <a:t>Animation</a:t>
            </a:r>
            <a:r>
              <a:rPr lang="en-US" dirty="0"/>
              <a:t> and </a:t>
            </a:r>
            <a:r>
              <a:rPr lang="en-US" b="1" dirty="0"/>
              <a:t>Family films.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Sports films</a:t>
            </a:r>
            <a:r>
              <a:rPr lang="en-US" dirty="0"/>
              <a:t> are popular in the </a:t>
            </a:r>
            <a:r>
              <a:rPr lang="en-US" b="1" dirty="0"/>
              <a:t>U.S.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 films </a:t>
            </a:r>
            <a:r>
              <a:rPr lang="en-US" dirty="0"/>
              <a:t>were among  the most rented in </a:t>
            </a:r>
            <a:r>
              <a:rPr lang="en-US" b="1" dirty="0"/>
              <a:t>India.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Documentaries</a:t>
            </a:r>
            <a:r>
              <a:rPr lang="en-US" dirty="0"/>
              <a:t> are popular in both the </a:t>
            </a:r>
            <a:r>
              <a:rPr lang="en-US" b="1" dirty="0"/>
              <a:t>U.S. and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7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FD060-807B-6F3E-8D6F-D5339948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3" y="586855"/>
            <a:ext cx="3913079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Recommendations</a:t>
            </a:r>
            <a:r>
              <a:rPr lang="en-US" sz="3200" dirty="0">
                <a:solidFill>
                  <a:srgbClr val="FFFFFF"/>
                </a:solidFill>
              </a:rPr>
              <a:t> and Next Steps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853FE4CC-16F6-A751-3439-58CE38F1F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951192"/>
              </p:ext>
            </p:extLst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206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Film reel and slate">
            <a:extLst>
              <a:ext uri="{FF2B5EF4-FFF2-40B4-BE49-F238E27FC236}">
                <a16:creationId xmlns:a16="http://schemas.microsoft.com/office/drawing/2014/main" id="{21CE586B-3728-F44A-A1F5-090B9B03C4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588" b="314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2C8BBC-9E7F-E89D-AAFA-13E62688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FDE1C-3299-353A-AB51-47916CBA6E82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</a:rPr>
              <a:t>Tableau Link: </a:t>
            </a:r>
            <a:r>
              <a:rPr lang="en-US" sz="2000" b="1" dirty="0">
                <a:solidFill>
                  <a:schemeClr val="bg1"/>
                </a:solidFill>
                <a:hlinkClick r:id="rId3"/>
              </a:rPr>
              <a:t>https://public.tableau.com/app/profile/tana.tamaki/viz/RockbusterLaunchStrategyStoryboard/RockbusterStoryboard</a:t>
            </a:r>
            <a:r>
              <a:rPr lang="en-US" sz="2000" b="1">
                <a:solidFill>
                  <a:schemeClr val="bg1"/>
                </a:solidFill>
                <a:hlinkClick r:id="rId3"/>
              </a:rPr>
              <a:t>#1</a:t>
            </a:r>
            <a:endParaRPr lang="en-US" sz="2000" b="1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46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E0506-F847-D57E-E0F8-2B0046E9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Stay Competitive? 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C77D-F035-5B10-1115-DBBB54768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dirty="0" err="1"/>
              <a:t>Rockbuster</a:t>
            </a:r>
            <a:r>
              <a:rPr lang="en-US" sz="1400" dirty="0"/>
              <a:t> Stealth LLC, once prevalent around the world now faces tough competition from streaming services. </a:t>
            </a:r>
          </a:p>
          <a:p>
            <a:r>
              <a:rPr lang="en-US" sz="1400" dirty="0"/>
              <a:t>In order to stay competitive, existing movie licenses will be used to launch an online video rental service. 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231E6-2828-7207-692A-CDC3E4FA8E46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/>
              <a:t>Objectives: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Provide data-driven answers to key business questions to guide the upcoming launch of services. </a:t>
            </a:r>
          </a:p>
        </p:txBody>
      </p:sp>
    </p:spTree>
    <p:extLst>
      <p:ext uri="{BB962C8B-B14F-4D97-AF65-F5344CB8AC3E}">
        <p14:creationId xmlns:p14="http://schemas.microsoft.com/office/powerpoint/2010/main" val="108304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CAC20-2EFC-7D25-669B-8ACA3DE0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D7269E5-AE9A-03F1-97F3-E64B81F7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AA4C33-B0C2-F009-E947-E70E0C34D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7267AA-B29D-A9E3-98DD-A83BD9D23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8F634A-D9A1-641F-C342-1AD804EA2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E41D3-32A0-0627-DA78-DB43E313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Key Business Questions</a:t>
            </a:r>
          </a:p>
        </p:txBody>
      </p:sp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0D512D97-E4CE-EA82-BC8F-2934C1C349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135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DDD05D8A-75EA-D307-763A-B9053851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23" y="-115988"/>
            <a:ext cx="12191977" cy="6973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A38E5-A3AB-3A50-E3F3-798A0568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Current Statistics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77E1661-00A6-5D08-8A6A-CF0BFAA31A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27802777"/>
              </p:ext>
            </p:extLst>
          </p:nvPr>
        </p:nvGraphicFramePr>
        <p:xfrm>
          <a:off x="838200" y="1442594"/>
          <a:ext cx="5517164" cy="4938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E1632D-9B9E-A64E-7FF8-403DDBFC328D}"/>
              </a:ext>
            </a:extLst>
          </p:cNvPr>
          <p:cNvSpPr txBox="1"/>
          <p:nvPr/>
        </p:nvSpPr>
        <p:spPr>
          <a:xfrm>
            <a:off x="7258406" y="1938827"/>
            <a:ext cx="47026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offer 1000 films.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(958 unique titles)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Average rental duration is         ~5 days.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Average payment is $4.20.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4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1AA16-1A9E-B8E5-E00A-A2449D987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B65DAC-B259-0743-079A-D55CF385C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84844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Which Countries are Rockbuster Customers Based?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map of the world&#10;&#10;AI-generated content may be incorrect.">
            <a:extLst>
              <a:ext uri="{FF2B5EF4-FFF2-40B4-BE49-F238E27FC236}">
                <a16:creationId xmlns:a16="http://schemas.microsoft.com/office/drawing/2014/main" id="{96B07367-0040-3204-E0B0-95760B20D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r="6505"/>
          <a:stretch>
            <a:fillRect/>
          </a:stretch>
        </p:blipFill>
        <p:spPr>
          <a:xfrm>
            <a:off x="0" y="1574558"/>
            <a:ext cx="8929411" cy="5283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B2198F-9AD5-E056-BFC0-F83BE268A9A1}"/>
              </a:ext>
            </a:extLst>
          </p:cNvPr>
          <p:cNvSpPr txBox="1"/>
          <p:nvPr/>
        </p:nvSpPr>
        <p:spPr>
          <a:xfrm>
            <a:off x="9132597" y="2923493"/>
            <a:ext cx="2918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have </a:t>
            </a:r>
            <a:r>
              <a:rPr lang="en-US" b="1" dirty="0"/>
              <a:t>599</a:t>
            </a:r>
            <a:r>
              <a:rPr lang="en-US" dirty="0"/>
              <a:t> </a:t>
            </a:r>
            <a:r>
              <a:rPr lang="en-US" b="1" dirty="0"/>
              <a:t>customers</a:t>
            </a:r>
            <a:r>
              <a:rPr lang="en-US" dirty="0"/>
              <a:t> located in </a:t>
            </a:r>
            <a:r>
              <a:rPr lang="en-US" b="1" dirty="0"/>
              <a:t>108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customers in most continents, </a:t>
            </a:r>
            <a:r>
              <a:rPr lang="en-US" b="1" dirty="0"/>
              <a:t>except</a:t>
            </a:r>
            <a:r>
              <a:rPr lang="en-US" dirty="0"/>
              <a:t> </a:t>
            </a:r>
            <a:r>
              <a:rPr lang="en-US" b="1" dirty="0"/>
              <a:t>Australia </a:t>
            </a:r>
            <a:r>
              <a:rPr lang="en-US" dirty="0"/>
              <a:t>and </a:t>
            </a:r>
            <a:r>
              <a:rPr lang="en-US" b="1" dirty="0"/>
              <a:t>Antarctica.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FD6BC-8A89-9F4A-7C83-12EA4384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4FE1529-7A0C-0711-51B7-F0AB4A22F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801CA9-093E-D94C-51FC-DA10E119E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B639A4-DC4E-40ED-FC90-293AD85A6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92BF25-2DDA-E907-F7C9-38F46B341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BBAA18-9924-A89F-C562-F71A13E8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D5A45-35C5-59A9-CF26-3579713C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529" y="294538"/>
            <a:ext cx="1013202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are </a:t>
            </a:r>
            <a:r>
              <a:rPr lang="en-US" sz="3400">
                <a:solidFill>
                  <a:srgbClr val="FFFFFF"/>
                </a:solidFill>
              </a:rPr>
              <a:t>C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ustomers with a High </a:t>
            </a:r>
            <a:r>
              <a:rPr lang="en-US" sz="3400">
                <a:solidFill>
                  <a:srgbClr val="FFFFFF"/>
                </a:solidFill>
              </a:rPr>
              <a:t>L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ifetime </a:t>
            </a:r>
            <a:r>
              <a:rPr lang="en-US" sz="3400">
                <a:solidFill>
                  <a:srgbClr val="FFFFFF"/>
                </a:solidFill>
              </a:rPr>
              <a:t>V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alue </a:t>
            </a:r>
            <a:r>
              <a:rPr lang="en-US" sz="3400">
                <a:solidFill>
                  <a:srgbClr val="FFFFFF"/>
                </a:solidFill>
              </a:rPr>
              <a:t>B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ased?</a:t>
            </a: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413D3E-776A-1D72-B3CA-FB5D924A787B}"/>
              </a:ext>
            </a:extLst>
          </p:cNvPr>
          <p:cNvSpPr txBox="1"/>
          <p:nvPr/>
        </p:nvSpPr>
        <p:spPr>
          <a:xfrm>
            <a:off x="16519" y="2328199"/>
            <a:ext cx="29685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These are the top 10 countries with the highest paying customers.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Among them are the </a:t>
            </a:r>
            <a:r>
              <a:rPr lang="en-US" sz="1600" b="1" dirty="0"/>
              <a:t>U.S.</a:t>
            </a:r>
            <a:r>
              <a:rPr lang="en-US" sz="1600" dirty="0"/>
              <a:t>, </a:t>
            </a:r>
            <a:r>
              <a:rPr lang="en-US" sz="1600" b="1" dirty="0"/>
              <a:t>Brazil</a:t>
            </a:r>
            <a:r>
              <a:rPr lang="en-US" sz="1600" dirty="0"/>
              <a:t>, and the </a:t>
            </a:r>
            <a:r>
              <a:rPr lang="en-US" sz="1600" b="1" dirty="0"/>
              <a:t>Reunion Islands.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Understanding where customers with a high lifetime value are located, can help us target similar audiences while aiming to retain these valuable customers. </a:t>
            </a:r>
          </a:p>
        </p:txBody>
      </p:sp>
      <p:pic>
        <p:nvPicPr>
          <p:cNvPr id="15" name="Content Placeholder 14" descr="A screenshot of a graph&#10;&#10;AI-generated content may be incorrect.">
            <a:extLst>
              <a:ext uri="{FF2B5EF4-FFF2-40B4-BE49-F238E27FC236}">
                <a16:creationId xmlns:a16="http://schemas.microsoft.com/office/drawing/2014/main" id="{E420A329-3C29-E7B7-0ED3-D1524AD3BC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12" y="1803722"/>
            <a:ext cx="9445488" cy="4759740"/>
          </a:xfrm>
        </p:spPr>
      </p:pic>
    </p:spTree>
    <p:extLst>
      <p:ext uri="{BB962C8B-B14F-4D97-AF65-F5344CB8AC3E}">
        <p14:creationId xmlns:p14="http://schemas.microsoft.com/office/powerpoint/2010/main" val="46279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C121C-DDEB-5A3A-97CA-12A863DD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469523-EE68-4E2B-5CB3-3F403AE2FCB6}"/>
              </a:ext>
            </a:extLst>
          </p:cNvPr>
          <p:cNvSpPr txBox="1">
            <a:spLocks/>
          </p:cNvSpPr>
          <p:nvPr/>
        </p:nvSpPr>
        <p:spPr>
          <a:xfrm>
            <a:off x="691896" y="278535"/>
            <a:ext cx="10808204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Movies Contributed the Most/Least to Revenue Gain?</a:t>
            </a: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490E113C-A61F-81D5-1BA5-201042EAF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9" y="1871832"/>
            <a:ext cx="7069076" cy="445127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F9AB39-5D31-F91B-F3DE-8742C916B299}"/>
              </a:ext>
            </a:extLst>
          </p:cNvPr>
          <p:cNvSpPr txBox="1"/>
          <p:nvPr/>
        </p:nvSpPr>
        <p:spPr>
          <a:xfrm>
            <a:off x="7374966" y="2820196"/>
            <a:ext cx="470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Top 3 Genres with the Most Revenue: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Sci-fi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Thiller films were the least profitable genre.</a:t>
            </a:r>
          </a:p>
        </p:txBody>
      </p:sp>
    </p:spTree>
    <p:extLst>
      <p:ext uri="{BB962C8B-B14F-4D97-AF65-F5344CB8AC3E}">
        <p14:creationId xmlns:p14="http://schemas.microsoft.com/office/powerpoint/2010/main" val="65559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C3F59-A215-07F0-537F-A8410145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B2DDF4CA-7BBF-8F97-21CA-973D3A36C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E140C7-57EB-5DAB-ABF4-701616C17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F488724-4568-EB29-8C6F-D2935396E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5FDE3A-D491-E241-8D2F-A5D46C819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23E808-C618-F91D-4B7C-99BE749BA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92BD595-2605-67BF-CF45-618BCB110ECD}"/>
              </a:ext>
            </a:extLst>
          </p:cNvPr>
          <p:cNvSpPr txBox="1">
            <a:spLocks/>
          </p:cNvSpPr>
          <p:nvPr/>
        </p:nvSpPr>
        <p:spPr>
          <a:xfrm>
            <a:off x="731999" y="230549"/>
            <a:ext cx="10727997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Movies Contributed the Most/Least to Revenue Gain?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2A9A9F-4BD9-4E05-AD29-F733E2A37913}"/>
              </a:ext>
            </a:extLst>
          </p:cNvPr>
          <p:cNvSpPr txBox="1">
            <a:spLocks/>
          </p:cNvSpPr>
          <p:nvPr/>
        </p:nvSpPr>
        <p:spPr>
          <a:xfrm>
            <a:off x="8718037" y="2538738"/>
            <a:ext cx="3168074" cy="384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6" name="Content Placeholder 5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934F6402-FC29-867A-6A68-65E2D309E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9" y="1709225"/>
            <a:ext cx="6143167" cy="35603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C5BC0-5BE0-941A-BA2D-B90D4BA14845}"/>
              </a:ext>
            </a:extLst>
          </p:cNvPr>
          <p:cNvSpPr txBox="1"/>
          <p:nvPr/>
        </p:nvSpPr>
        <p:spPr>
          <a:xfrm>
            <a:off x="72744" y="5343887"/>
            <a:ext cx="5828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Films rated </a:t>
            </a:r>
            <a:r>
              <a:rPr lang="en-US" b="1" dirty="0"/>
              <a:t>PG-13</a:t>
            </a:r>
            <a:r>
              <a:rPr lang="en-US" dirty="0"/>
              <a:t> garnered the most revenue among all the ratings.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NC-17</a:t>
            </a:r>
            <a:r>
              <a:rPr lang="en-US" dirty="0"/>
              <a:t> and </a:t>
            </a:r>
            <a:r>
              <a:rPr lang="en-US" b="1" dirty="0"/>
              <a:t>PG</a:t>
            </a:r>
            <a:r>
              <a:rPr lang="en-US" dirty="0"/>
              <a:t> rated films closely followed.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 descr="A blue rectangular object with white squares&#10;&#10;AI-generated content may be incorrect.">
            <a:extLst>
              <a:ext uri="{FF2B5EF4-FFF2-40B4-BE49-F238E27FC236}">
                <a16:creationId xmlns:a16="http://schemas.microsoft.com/office/drawing/2014/main" id="{30B0ECA5-2FFA-2346-E200-B9F5BCA31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29" y="1733506"/>
            <a:ext cx="5814887" cy="3536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554E69-E8DC-ACA2-6E63-FDD1A8E00976}"/>
              </a:ext>
            </a:extLst>
          </p:cNvPr>
          <p:cNvSpPr txBox="1"/>
          <p:nvPr/>
        </p:nvSpPr>
        <p:spPr>
          <a:xfrm>
            <a:off x="6261746" y="5435284"/>
            <a:ext cx="5665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Sports, Animation, and Action films </a:t>
            </a:r>
            <a:r>
              <a:rPr lang="en-US" dirty="0"/>
              <a:t>were the most rented genres.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Thriller films were the least rented genre.</a:t>
            </a:r>
          </a:p>
        </p:txBody>
      </p:sp>
    </p:spTree>
    <p:extLst>
      <p:ext uri="{BB962C8B-B14F-4D97-AF65-F5344CB8AC3E}">
        <p14:creationId xmlns:p14="http://schemas.microsoft.com/office/powerpoint/2010/main" val="162198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67DD7A-E2A4-5BB1-D091-E2152296D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550175-0E9A-449B-987A-50DAC2F1A3F0}"/>
              </a:ext>
            </a:extLst>
          </p:cNvPr>
          <p:cNvSpPr txBox="1"/>
          <p:nvPr/>
        </p:nvSpPr>
        <p:spPr>
          <a:xfrm>
            <a:off x="1025472" y="290529"/>
            <a:ext cx="9910235" cy="1030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Sales Figures Vary Across Geographic Regions?</a:t>
            </a: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00F2DB1-E94A-BB90-B57B-5D5171546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" y="1631707"/>
            <a:ext cx="6506038" cy="3594586"/>
          </a:xfrm>
          <a:prstGeom prst="rect">
            <a:avLst/>
          </a:prstGeom>
        </p:spPr>
      </p:pic>
      <p:pic>
        <p:nvPicPr>
          <p:cNvPr id="8" name="Picture 7" descr="A green bar graph with black text&#10;&#10;AI-generated content may be incorrect.">
            <a:extLst>
              <a:ext uri="{FF2B5EF4-FFF2-40B4-BE49-F238E27FC236}">
                <a16:creationId xmlns:a16="http://schemas.microsoft.com/office/drawing/2014/main" id="{015FDB41-E121-5086-73BA-0CE3C0A32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7"/>
          <a:stretch>
            <a:fillRect/>
          </a:stretch>
        </p:blipFill>
        <p:spPr>
          <a:xfrm>
            <a:off x="5947436" y="2934586"/>
            <a:ext cx="6067887" cy="234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B7550-10AB-89EB-B5D9-8DA76954C1EA}"/>
              </a:ext>
            </a:extLst>
          </p:cNvPr>
          <p:cNvSpPr txBox="1"/>
          <p:nvPr/>
        </p:nvSpPr>
        <p:spPr>
          <a:xfrm>
            <a:off x="371771" y="5828199"/>
            <a:ext cx="11643552" cy="483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top three highest grossing countries </a:t>
            </a:r>
            <a:r>
              <a:rPr lang="en-US" sz="2000" dirty="0"/>
              <a:t>with a </a:t>
            </a:r>
            <a:r>
              <a:rPr lang="en-US" sz="2000" b="1" dirty="0"/>
              <a:t>strong customer base </a:t>
            </a:r>
            <a:r>
              <a:rPr lang="en-US" sz="2000" dirty="0"/>
              <a:t>are </a:t>
            </a:r>
            <a:r>
              <a:rPr lang="en-US" sz="2000" b="1" dirty="0"/>
              <a:t>India</a:t>
            </a:r>
            <a:r>
              <a:rPr lang="en-US" sz="2000" dirty="0"/>
              <a:t>, </a:t>
            </a:r>
            <a:r>
              <a:rPr lang="en-US" sz="2000" b="1" dirty="0"/>
              <a:t>China</a:t>
            </a:r>
            <a:r>
              <a:rPr lang="en-US" sz="2000" dirty="0"/>
              <a:t>, and the </a:t>
            </a:r>
            <a:r>
              <a:rPr lang="en-US" sz="2000" b="1" dirty="0"/>
              <a:t>U.S.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CE4ABE-DBB1-A474-A857-D94A9968D02C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9B9C6-4863-91EC-8BD0-B257CEDEA432}"/>
              </a:ext>
            </a:extLst>
          </p:cNvPr>
          <p:cNvSpPr txBox="1"/>
          <p:nvPr/>
        </p:nvSpPr>
        <p:spPr>
          <a:xfrm>
            <a:off x="6779326" y="1950193"/>
            <a:ext cx="5167956" cy="592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These are the top countries based on the number of customers and total revenue.</a:t>
            </a:r>
          </a:p>
        </p:txBody>
      </p:sp>
    </p:spTree>
    <p:extLst>
      <p:ext uri="{BB962C8B-B14F-4D97-AF65-F5344CB8AC3E}">
        <p14:creationId xmlns:p14="http://schemas.microsoft.com/office/powerpoint/2010/main" val="396831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6294</TotalTime>
  <Words>680</Words>
  <Application>Microsoft Office PowerPoint</Application>
  <PresentationFormat>Widescreen</PresentationFormat>
  <Paragraphs>88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Rockbuster Stealth LLC  Launch Strategy</vt:lpstr>
      <vt:lpstr>How to Stay Competitive? </vt:lpstr>
      <vt:lpstr>Key Business Questions</vt:lpstr>
      <vt:lpstr>Current Statistics</vt:lpstr>
      <vt:lpstr>In Which Countries are Rockbuster Customers Based?</vt:lpstr>
      <vt:lpstr>Where are Customers with a High Lifetime Value Based?</vt:lpstr>
      <vt:lpstr>PowerPoint Presentation</vt:lpstr>
      <vt:lpstr>PowerPoint Presentation</vt:lpstr>
      <vt:lpstr>PowerPoint Presentation</vt:lpstr>
      <vt:lpstr>Insights</vt:lpstr>
      <vt:lpstr>Recommendations: Where to Invest in the Top 3 Revenue Producing Countries?</vt:lpstr>
      <vt:lpstr>Recommendations and 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Tana Tamaki</dc:creator>
  <cp:lastModifiedBy>Tana Tamaki</cp:lastModifiedBy>
  <cp:revision>68</cp:revision>
  <dcterms:created xsi:type="dcterms:W3CDTF">2025-08-24T01:31:36Z</dcterms:created>
  <dcterms:modified xsi:type="dcterms:W3CDTF">2025-10-26T22:52:24Z</dcterms:modified>
</cp:coreProperties>
</file>